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15" r:id="rId3"/>
    <p:sldId id="317" r:id="rId4"/>
    <p:sldId id="299" r:id="rId5"/>
    <p:sldId id="259" r:id="rId6"/>
    <p:sldId id="275" r:id="rId7"/>
    <p:sldId id="313" r:id="rId8"/>
    <p:sldId id="311" r:id="rId9"/>
    <p:sldId id="283" r:id="rId10"/>
    <p:sldId id="318" r:id="rId11"/>
    <p:sldId id="298" r:id="rId12"/>
    <p:sldId id="324" r:id="rId13"/>
    <p:sldId id="284" r:id="rId14"/>
    <p:sldId id="289" r:id="rId15"/>
    <p:sldId id="320" r:id="rId16"/>
    <p:sldId id="281" r:id="rId17"/>
    <p:sldId id="301" r:id="rId18"/>
    <p:sldId id="302" r:id="rId19"/>
    <p:sldId id="303" r:id="rId20"/>
    <p:sldId id="304" r:id="rId21"/>
    <p:sldId id="305" r:id="rId22"/>
    <p:sldId id="306" r:id="rId23"/>
    <p:sldId id="308" r:id="rId24"/>
    <p:sldId id="309" r:id="rId25"/>
    <p:sldId id="290" r:id="rId26"/>
    <p:sldId id="292" r:id="rId27"/>
    <p:sldId id="314" r:id="rId28"/>
    <p:sldId id="288" r:id="rId29"/>
    <p:sldId id="325" r:id="rId30"/>
    <p:sldId id="310" r:id="rId31"/>
    <p:sldId id="326" r:id="rId32"/>
    <p:sldId id="270" r:id="rId33"/>
    <p:sldId id="271" r:id="rId34"/>
    <p:sldId id="273" r:id="rId35"/>
    <p:sldId id="277" r:id="rId36"/>
    <p:sldId id="286"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671"/>
    <a:srgbClr val="F4EAF8"/>
    <a:srgbClr val="F5EAF8"/>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62" autoAdjust="0"/>
    <p:restoredTop sz="94660"/>
  </p:normalViewPr>
  <p:slideViewPr>
    <p:cSldViewPr snapToGrid="0">
      <p:cViewPr varScale="1">
        <p:scale>
          <a:sx n="83" d="100"/>
          <a:sy n="83" d="100"/>
        </p:scale>
        <p:origin x="96" y="696"/>
      </p:cViewPr>
      <p:guideLst/>
    </p:cSldViewPr>
  </p:slideViewPr>
  <p:notesTextViewPr>
    <p:cViewPr>
      <p:scale>
        <a:sx n="3" d="2"/>
        <a:sy n="3" d="2"/>
      </p:scale>
      <p:origin x="0" y="0"/>
    </p:cViewPr>
  </p:notesTextViewPr>
  <p:sorterViewPr>
    <p:cViewPr>
      <p:scale>
        <a:sx n="100" d="100"/>
        <a:sy n="100" d="100"/>
      </p:scale>
      <p:origin x="0" y="-5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Feuil1!$W$22</c:f>
              <c:strCache>
                <c:ptCount val="1"/>
                <c:pt idx="0">
                  <c:v>2007</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Feuil1!$W$23:$W$39</c:f>
              <c:numCache>
                <c:formatCode>General</c:formatCode>
                <c:ptCount val="17"/>
                <c:pt idx="0">
                  <c:v>1.0165170059905</c:v>
                </c:pt>
                <c:pt idx="1">
                  <c:v>1</c:v>
                </c:pt>
                <c:pt idx="2">
                  <c:v>1</c:v>
                </c:pt>
                <c:pt idx="3">
                  <c:v>1</c:v>
                </c:pt>
                <c:pt idx="4">
                  <c:v>1.01964315885012</c:v>
                </c:pt>
                <c:pt idx="5">
                  <c:v>0.991357781618179</c:v>
                </c:pt>
                <c:pt idx="6">
                  <c:v>1.00005852974475</c:v>
                </c:pt>
                <c:pt idx="7">
                  <c:v>1.0108663995567699</c:v>
                </c:pt>
                <c:pt idx="8">
                  <c:v>0.99383755465744394</c:v>
                </c:pt>
                <c:pt idx="9">
                  <c:v>1.1034113001308801</c:v>
                </c:pt>
                <c:pt idx="10">
                  <c:v>1.0021060542889599</c:v>
                </c:pt>
                <c:pt idx="11">
                  <c:v>1.08476003015828</c:v>
                </c:pt>
                <c:pt idx="12">
                  <c:v>1.04009114251485</c:v>
                </c:pt>
                <c:pt idx="13">
                  <c:v>1.0919149597023401</c:v>
                </c:pt>
                <c:pt idx="14">
                  <c:v>1.00880603135057</c:v>
                </c:pt>
                <c:pt idx="15">
                  <c:v>1.2055387992125599</c:v>
                </c:pt>
                <c:pt idx="16">
                  <c:v>1.2241644128335001</c:v>
                </c:pt>
              </c:numCache>
            </c:numRef>
          </c:val>
          <c:extLst xmlns:c16r2="http://schemas.microsoft.com/office/drawing/2015/06/chart">
            <c:ext xmlns:c16="http://schemas.microsoft.com/office/drawing/2014/chart" uri="{C3380CC4-5D6E-409C-BE32-E72D297353CC}">
              <c16:uniqueId val="{00000000-167D-43C0-B34F-39BA707C19F7}"/>
            </c:ext>
          </c:extLst>
        </c:ser>
        <c:ser>
          <c:idx val="1"/>
          <c:order val="1"/>
          <c:tx>
            <c:strRef>
              <c:f>Feuil1!$X$22</c:f>
              <c:strCache>
                <c:ptCount val="1"/>
                <c:pt idx="0">
                  <c:v>2008</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Feuil1!$X$23:$X$39</c:f>
              <c:numCache>
                <c:formatCode>General</c:formatCode>
                <c:ptCount val="17"/>
                <c:pt idx="0">
                  <c:v>1.0130293159609101</c:v>
                </c:pt>
                <c:pt idx="1">
                  <c:v>1</c:v>
                </c:pt>
                <c:pt idx="2">
                  <c:v>1</c:v>
                </c:pt>
                <c:pt idx="3">
                  <c:v>1</c:v>
                </c:pt>
                <c:pt idx="4">
                  <c:v>1</c:v>
                </c:pt>
                <c:pt idx="5">
                  <c:v>1</c:v>
                </c:pt>
                <c:pt idx="6">
                  <c:v>0.98312236286919796</c:v>
                </c:pt>
                <c:pt idx="7">
                  <c:v>1.0043668122270699</c:v>
                </c:pt>
                <c:pt idx="8">
                  <c:v>0.99459459459459498</c:v>
                </c:pt>
                <c:pt idx="9">
                  <c:v>1</c:v>
                </c:pt>
                <c:pt idx="10">
                  <c:v>0.98823529411764699</c:v>
                </c:pt>
                <c:pt idx="11">
                  <c:v>1.0316205533596801</c:v>
                </c:pt>
                <c:pt idx="12">
                  <c:v>1.05349794238683</c:v>
                </c:pt>
                <c:pt idx="13">
                  <c:v>1.1126126126126099</c:v>
                </c:pt>
                <c:pt idx="14">
                  <c:v>0.99662162162162204</c:v>
                </c:pt>
                <c:pt idx="15">
                  <c:v>1.22509225092251</c:v>
                </c:pt>
                <c:pt idx="16">
                  <c:v>1.12053571428571</c:v>
                </c:pt>
              </c:numCache>
            </c:numRef>
          </c:val>
          <c:extLst xmlns:c16r2="http://schemas.microsoft.com/office/drawing/2015/06/chart">
            <c:ext xmlns:c16="http://schemas.microsoft.com/office/drawing/2014/chart" uri="{C3380CC4-5D6E-409C-BE32-E72D297353CC}">
              <c16:uniqueId val="{00000001-167D-43C0-B34F-39BA707C19F7}"/>
            </c:ext>
          </c:extLst>
        </c:ser>
        <c:ser>
          <c:idx val="2"/>
          <c:order val="2"/>
          <c:tx>
            <c:strRef>
              <c:f>Feuil1!$Y$22</c:f>
              <c:strCache>
                <c:ptCount val="1"/>
                <c:pt idx="0">
                  <c:v>2009</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Feuil1!$Y$23:$Y$39</c:f>
              <c:numCache>
                <c:formatCode>General</c:formatCode>
                <c:ptCount val="17"/>
                <c:pt idx="0">
                  <c:v>0.96771705670386998</c:v>
                </c:pt>
                <c:pt idx="1">
                  <c:v>1</c:v>
                </c:pt>
                <c:pt idx="2">
                  <c:v>1</c:v>
                </c:pt>
                <c:pt idx="3">
                  <c:v>1</c:v>
                </c:pt>
                <c:pt idx="4">
                  <c:v>0.99685796188684395</c:v>
                </c:pt>
                <c:pt idx="5">
                  <c:v>0.98821911033415399</c:v>
                </c:pt>
                <c:pt idx="6">
                  <c:v>1.0047438146052201</c:v>
                </c:pt>
                <c:pt idx="7">
                  <c:v>1.0200724662805201</c:v>
                </c:pt>
                <c:pt idx="8">
                  <c:v>0.99057605845376195</c:v>
                </c:pt>
                <c:pt idx="9">
                  <c:v>1.0274134253684899</c:v>
                </c:pt>
                <c:pt idx="10">
                  <c:v>1.0013644623433999</c:v>
                </c:pt>
                <c:pt idx="11">
                  <c:v>1.0619819052805901</c:v>
                </c:pt>
                <c:pt idx="12">
                  <c:v>1.0456973277400801</c:v>
                </c:pt>
                <c:pt idx="13">
                  <c:v>1.1085116138308</c:v>
                </c:pt>
                <c:pt idx="14">
                  <c:v>1.5850160027674001</c:v>
                </c:pt>
                <c:pt idx="15">
                  <c:v>1.2731332787809899</c:v>
                </c:pt>
                <c:pt idx="16">
                  <c:v>1.1609209396440101</c:v>
                </c:pt>
              </c:numCache>
            </c:numRef>
          </c:val>
          <c:extLst xmlns:c16r2="http://schemas.microsoft.com/office/drawing/2015/06/chart">
            <c:ext xmlns:c16="http://schemas.microsoft.com/office/drawing/2014/chart" uri="{C3380CC4-5D6E-409C-BE32-E72D297353CC}">
              <c16:uniqueId val="{00000002-167D-43C0-B34F-39BA707C19F7}"/>
            </c:ext>
          </c:extLst>
        </c:ser>
        <c:ser>
          <c:idx val="3"/>
          <c:order val="3"/>
          <c:tx>
            <c:strRef>
              <c:f>Feuil1!$Z$22</c:f>
              <c:strCache>
                <c:ptCount val="1"/>
                <c:pt idx="0">
                  <c:v>2010</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Feuil1!$Z$23:$Z$39</c:f>
              <c:numCache>
                <c:formatCode>General</c:formatCode>
                <c:ptCount val="17"/>
                <c:pt idx="0">
                  <c:v>0.87231934392360999</c:v>
                </c:pt>
                <c:pt idx="1">
                  <c:v>1</c:v>
                </c:pt>
                <c:pt idx="2">
                  <c:v>1</c:v>
                </c:pt>
                <c:pt idx="3">
                  <c:v>1.0101027894016199</c:v>
                </c:pt>
                <c:pt idx="4">
                  <c:v>1.0134815755236</c:v>
                </c:pt>
                <c:pt idx="5">
                  <c:v>1.0546967250678001</c:v>
                </c:pt>
                <c:pt idx="6">
                  <c:v>1.0932998398925</c:v>
                </c:pt>
                <c:pt idx="7">
                  <c:v>1.01458939246276</c:v>
                </c:pt>
                <c:pt idx="8">
                  <c:v>0.99463444040829696</c:v>
                </c:pt>
                <c:pt idx="9">
                  <c:v>0.99731861130838395</c:v>
                </c:pt>
                <c:pt idx="10">
                  <c:v>1.0029782437427699</c:v>
                </c:pt>
                <c:pt idx="11">
                  <c:v>0.99881646467190299</c:v>
                </c:pt>
                <c:pt idx="12">
                  <c:v>1.0540686806883801</c:v>
                </c:pt>
                <c:pt idx="13">
                  <c:v>1.1309786319981201</c:v>
                </c:pt>
                <c:pt idx="14">
                  <c:v>1.32233523439235</c:v>
                </c:pt>
                <c:pt idx="15">
                  <c:v>1.29688957402274</c:v>
                </c:pt>
                <c:pt idx="16">
                  <c:v>1.3292717858165799</c:v>
                </c:pt>
              </c:numCache>
            </c:numRef>
          </c:val>
          <c:extLst xmlns:c16r2="http://schemas.microsoft.com/office/drawing/2015/06/chart">
            <c:ext xmlns:c16="http://schemas.microsoft.com/office/drawing/2014/chart" uri="{C3380CC4-5D6E-409C-BE32-E72D297353CC}">
              <c16:uniqueId val="{00000003-167D-43C0-B34F-39BA707C19F7}"/>
            </c:ext>
          </c:extLst>
        </c:ser>
        <c:ser>
          <c:idx val="4"/>
          <c:order val="4"/>
          <c:tx>
            <c:strRef>
              <c:f>Feuil1!$AA$22</c:f>
              <c:strCache>
                <c:ptCount val="1"/>
                <c:pt idx="0">
                  <c:v>2011</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Feuil1!$AA$23:$AA$39</c:f>
              <c:numCache>
                <c:formatCode>General</c:formatCode>
                <c:ptCount val="17"/>
                <c:pt idx="0">
                  <c:v>1.0774887969978</c:v>
                </c:pt>
                <c:pt idx="1">
                  <c:v>1</c:v>
                </c:pt>
                <c:pt idx="2">
                  <c:v>1</c:v>
                </c:pt>
                <c:pt idx="3">
                  <c:v>1</c:v>
                </c:pt>
                <c:pt idx="4">
                  <c:v>1</c:v>
                </c:pt>
                <c:pt idx="5">
                  <c:v>1.01584003404081</c:v>
                </c:pt>
                <c:pt idx="6">
                  <c:v>1</c:v>
                </c:pt>
                <c:pt idx="7">
                  <c:v>1.0663354145409101</c:v>
                </c:pt>
                <c:pt idx="8">
                  <c:v>1.02014712465526</c:v>
                </c:pt>
                <c:pt idx="9">
                  <c:v>1</c:v>
                </c:pt>
                <c:pt idx="10">
                  <c:v>1.0026689314697199</c:v>
                </c:pt>
                <c:pt idx="11">
                  <c:v>1</c:v>
                </c:pt>
                <c:pt idx="12">
                  <c:v>1.1178139597514301</c:v>
                </c:pt>
                <c:pt idx="13">
                  <c:v>1.1622105840030801</c:v>
                </c:pt>
                <c:pt idx="14">
                  <c:v>1.0385467214251201</c:v>
                </c:pt>
                <c:pt idx="15">
                  <c:v>1.30759716776588</c:v>
                </c:pt>
                <c:pt idx="16">
                  <c:v>1.3398270867051101</c:v>
                </c:pt>
              </c:numCache>
            </c:numRef>
          </c:val>
          <c:extLst xmlns:c16r2="http://schemas.microsoft.com/office/drawing/2015/06/chart">
            <c:ext xmlns:c16="http://schemas.microsoft.com/office/drawing/2014/chart" uri="{C3380CC4-5D6E-409C-BE32-E72D297353CC}">
              <c16:uniqueId val="{00000004-167D-43C0-B34F-39BA707C19F7}"/>
            </c:ext>
          </c:extLst>
        </c:ser>
        <c:ser>
          <c:idx val="5"/>
          <c:order val="5"/>
          <c:tx>
            <c:strRef>
              <c:f>Feuil1!$AB$22</c:f>
              <c:strCache>
                <c:ptCount val="1"/>
                <c:pt idx="0">
                  <c:v>2012</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Feuil1!$AB$23:$AB$39</c:f>
              <c:numCache>
                <c:formatCode>General</c:formatCode>
                <c:ptCount val="17"/>
                <c:pt idx="0">
                  <c:v>1.0183554398769299</c:v>
                </c:pt>
                <c:pt idx="1">
                  <c:v>1</c:v>
                </c:pt>
                <c:pt idx="2">
                  <c:v>1</c:v>
                </c:pt>
                <c:pt idx="3">
                  <c:v>1</c:v>
                </c:pt>
                <c:pt idx="4">
                  <c:v>1</c:v>
                </c:pt>
                <c:pt idx="5">
                  <c:v>1.0019280216145401</c:v>
                </c:pt>
                <c:pt idx="6">
                  <c:v>1</c:v>
                </c:pt>
                <c:pt idx="7">
                  <c:v>1</c:v>
                </c:pt>
                <c:pt idx="8">
                  <c:v>1.01659901231295</c:v>
                </c:pt>
                <c:pt idx="9">
                  <c:v>1</c:v>
                </c:pt>
                <c:pt idx="10">
                  <c:v>1.17304911887152</c:v>
                </c:pt>
                <c:pt idx="11">
                  <c:v>1</c:v>
                </c:pt>
                <c:pt idx="12">
                  <c:v>1.0993908238954999</c:v>
                </c:pt>
                <c:pt idx="13">
                  <c:v>1.2368161334137</c:v>
                </c:pt>
                <c:pt idx="14">
                  <c:v>1.26348800139735</c:v>
                </c:pt>
                <c:pt idx="15">
                  <c:v>1.1852445597144801</c:v>
                </c:pt>
                <c:pt idx="16">
                  <c:v>1.33668315633177</c:v>
                </c:pt>
              </c:numCache>
            </c:numRef>
          </c:val>
          <c:extLst xmlns:c16r2="http://schemas.microsoft.com/office/drawing/2015/06/chart">
            <c:ext xmlns:c16="http://schemas.microsoft.com/office/drawing/2014/chart" uri="{C3380CC4-5D6E-409C-BE32-E72D297353CC}">
              <c16:uniqueId val="{00000005-167D-43C0-B34F-39BA707C19F7}"/>
            </c:ext>
          </c:extLst>
        </c:ser>
        <c:ser>
          <c:idx val="6"/>
          <c:order val="6"/>
          <c:tx>
            <c:strRef>
              <c:f>Feuil1!$AC$22</c:f>
              <c:strCache>
                <c:ptCount val="1"/>
                <c:pt idx="0">
                  <c:v>2013</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Feuil1!$AC$23:$AC$39</c:f>
              <c:numCache>
                <c:formatCode>General</c:formatCode>
                <c:ptCount val="17"/>
                <c:pt idx="0">
                  <c:v>0.99833153864555901</c:v>
                </c:pt>
                <c:pt idx="1">
                  <c:v>1</c:v>
                </c:pt>
                <c:pt idx="2">
                  <c:v>1</c:v>
                </c:pt>
                <c:pt idx="3">
                  <c:v>1</c:v>
                </c:pt>
                <c:pt idx="4">
                  <c:v>1</c:v>
                </c:pt>
                <c:pt idx="5">
                  <c:v>1.00630239857322</c:v>
                </c:pt>
                <c:pt idx="6">
                  <c:v>1</c:v>
                </c:pt>
                <c:pt idx="7">
                  <c:v>1</c:v>
                </c:pt>
                <c:pt idx="8">
                  <c:v>1.0207555702461799</c:v>
                </c:pt>
                <c:pt idx="9">
                  <c:v>1</c:v>
                </c:pt>
                <c:pt idx="10">
                  <c:v>1</c:v>
                </c:pt>
                <c:pt idx="11">
                  <c:v>1</c:v>
                </c:pt>
                <c:pt idx="12">
                  <c:v>1.07855743164577</c:v>
                </c:pt>
                <c:pt idx="13">
                  <c:v>1.13911830318871</c:v>
                </c:pt>
                <c:pt idx="14">
                  <c:v>1.0918703959851599</c:v>
                </c:pt>
                <c:pt idx="15">
                  <c:v>1.19214500714742</c:v>
                </c:pt>
                <c:pt idx="16">
                  <c:v>1.2108160553293099</c:v>
                </c:pt>
              </c:numCache>
            </c:numRef>
          </c:val>
          <c:extLst xmlns:c16r2="http://schemas.microsoft.com/office/drawing/2015/06/chart">
            <c:ext xmlns:c16="http://schemas.microsoft.com/office/drawing/2014/chart" uri="{C3380CC4-5D6E-409C-BE32-E72D297353CC}">
              <c16:uniqueId val="{00000006-167D-43C0-B34F-39BA707C19F7}"/>
            </c:ext>
          </c:extLst>
        </c:ser>
        <c:ser>
          <c:idx val="7"/>
          <c:order val="7"/>
          <c:tx>
            <c:strRef>
              <c:f>Feuil1!$AD$22</c:f>
              <c:strCache>
                <c:ptCount val="1"/>
                <c:pt idx="0">
                  <c:v>2014</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Feuil1!$AD$23:$AD$39</c:f>
              <c:numCache>
                <c:formatCode>General</c:formatCode>
                <c:ptCount val="17"/>
                <c:pt idx="0">
                  <c:v>0.96700566916878405</c:v>
                </c:pt>
                <c:pt idx="1">
                  <c:v>1</c:v>
                </c:pt>
                <c:pt idx="2">
                  <c:v>1</c:v>
                </c:pt>
                <c:pt idx="3">
                  <c:v>1</c:v>
                </c:pt>
                <c:pt idx="4">
                  <c:v>1</c:v>
                </c:pt>
                <c:pt idx="5">
                  <c:v>1.00284687464543</c:v>
                </c:pt>
                <c:pt idx="6">
                  <c:v>1</c:v>
                </c:pt>
                <c:pt idx="7">
                  <c:v>1</c:v>
                </c:pt>
                <c:pt idx="8">
                  <c:v>1.0303474130152701</c:v>
                </c:pt>
                <c:pt idx="9">
                  <c:v>1</c:v>
                </c:pt>
                <c:pt idx="10">
                  <c:v>1</c:v>
                </c:pt>
                <c:pt idx="11">
                  <c:v>1</c:v>
                </c:pt>
                <c:pt idx="12">
                  <c:v>1.07579824356389</c:v>
                </c:pt>
                <c:pt idx="13">
                  <c:v>1.15091916468545</c:v>
                </c:pt>
                <c:pt idx="14">
                  <c:v>1.1586542531869499</c:v>
                </c:pt>
                <c:pt idx="15">
                  <c:v>1.13305478569794</c:v>
                </c:pt>
                <c:pt idx="16">
                  <c:v>1.1979990274604599</c:v>
                </c:pt>
              </c:numCache>
            </c:numRef>
          </c:val>
          <c:extLst xmlns:c16r2="http://schemas.microsoft.com/office/drawing/2015/06/chart">
            <c:ext xmlns:c16="http://schemas.microsoft.com/office/drawing/2014/chart" uri="{C3380CC4-5D6E-409C-BE32-E72D297353CC}">
              <c16:uniqueId val="{00000007-167D-43C0-B34F-39BA707C19F7}"/>
            </c:ext>
          </c:extLst>
        </c:ser>
        <c:ser>
          <c:idx val="8"/>
          <c:order val="8"/>
          <c:tx>
            <c:strRef>
              <c:f>Feuil1!$AE$22</c:f>
              <c:strCache>
                <c:ptCount val="1"/>
                <c:pt idx="0">
                  <c:v>2015</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Feuil1!$AE$23:$AE$39</c:f>
              <c:numCache>
                <c:formatCode>General</c:formatCode>
                <c:ptCount val="17"/>
                <c:pt idx="0">
                  <c:v>1</c:v>
                </c:pt>
                <c:pt idx="1">
                  <c:v>1</c:v>
                </c:pt>
                <c:pt idx="2">
                  <c:v>1</c:v>
                </c:pt>
                <c:pt idx="3">
                  <c:v>1</c:v>
                </c:pt>
                <c:pt idx="4">
                  <c:v>1</c:v>
                </c:pt>
                <c:pt idx="5">
                  <c:v>1</c:v>
                </c:pt>
                <c:pt idx="6">
                  <c:v>1</c:v>
                </c:pt>
                <c:pt idx="7">
                  <c:v>1</c:v>
                </c:pt>
                <c:pt idx="8">
                  <c:v>1.02656034177027</c:v>
                </c:pt>
                <c:pt idx="9">
                  <c:v>1</c:v>
                </c:pt>
                <c:pt idx="10">
                  <c:v>1</c:v>
                </c:pt>
                <c:pt idx="11">
                  <c:v>1</c:v>
                </c:pt>
                <c:pt idx="12">
                  <c:v>1.1121157512506501</c:v>
                </c:pt>
                <c:pt idx="13">
                  <c:v>1.1813076145419199</c:v>
                </c:pt>
                <c:pt idx="14">
                  <c:v>1.21142878154745</c:v>
                </c:pt>
                <c:pt idx="15">
                  <c:v>1.1306049327463299</c:v>
                </c:pt>
                <c:pt idx="16">
                  <c:v>1.40884125076399</c:v>
                </c:pt>
              </c:numCache>
            </c:numRef>
          </c:val>
          <c:extLst xmlns:c16r2="http://schemas.microsoft.com/office/drawing/2015/06/chart">
            <c:ext xmlns:c16="http://schemas.microsoft.com/office/drawing/2014/chart" uri="{C3380CC4-5D6E-409C-BE32-E72D297353CC}">
              <c16:uniqueId val="{00000008-167D-43C0-B34F-39BA707C19F7}"/>
            </c:ext>
          </c:extLst>
        </c:ser>
        <c:ser>
          <c:idx val="9"/>
          <c:order val="9"/>
          <c:tx>
            <c:strRef>
              <c:f>Feuil1!$AF$22</c:f>
              <c:strCache>
                <c:ptCount val="1"/>
                <c:pt idx="0">
                  <c:v>2016</c:v>
                </c:pt>
              </c:strCache>
            </c:strRef>
          </c:tx>
          <c:invertIfNegative val="0"/>
          <c:cat>
            <c:strRef>
              <c:f>Feuil1!$V$23:$V$39</c:f>
              <c:strCache>
                <c:ptCount val="17"/>
                <c:pt idx="0">
                  <c:v>482.sphinx3</c:v>
                </c:pt>
                <c:pt idx="1">
                  <c:v>437.leslie3d</c:v>
                </c:pt>
                <c:pt idx="2">
                  <c:v>434.zeusmp</c:v>
                </c:pt>
                <c:pt idx="3">
                  <c:v>470.lbm</c:v>
                </c:pt>
                <c:pt idx="4">
                  <c:v>436.cactusADM</c:v>
                </c:pt>
                <c:pt idx="5">
                  <c:v>433.milc</c:v>
                </c:pt>
                <c:pt idx="6">
                  <c:v>481.wrf</c:v>
                </c:pt>
                <c:pt idx="7">
                  <c:v>435.gromacs</c:v>
                </c:pt>
                <c:pt idx="8">
                  <c:v>444.namd</c:v>
                </c:pt>
                <c:pt idx="9">
                  <c:v>450.soplex</c:v>
                </c:pt>
                <c:pt idx="10">
                  <c:v>410.bwaves</c:v>
                </c:pt>
                <c:pt idx="11">
                  <c:v>447.dealII</c:v>
                </c:pt>
                <c:pt idx="12">
                  <c:v>454.calculix</c:v>
                </c:pt>
                <c:pt idx="13">
                  <c:v>416.gamess</c:v>
                </c:pt>
                <c:pt idx="14">
                  <c:v>459.GemsFDTD</c:v>
                </c:pt>
                <c:pt idx="15">
                  <c:v>453.povray</c:v>
                </c:pt>
                <c:pt idx="16">
                  <c:v>465.tonto</c:v>
                </c:pt>
              </c:strCache>
            </c:strRef>
          </c:cat>
          <c:val>
            <c:numRef>
              <c:f>Feuil1!$AF$23:$AF$39</c:f>
              <c:numCache>
                <c:formatCode>General</c:formatCode>
                <c:ptCount val="17"/>
                <c:pt idx="0">
                  <c:v>1</c:v>
                </c:pt>
                <c:pt idx="1">
                  <c:v>1</c:v>
                </c:pt>
                <c:pt idx="2">
                  <c:v>1</c:v>
                </c:pt>
                <c:pt idx="3">
                  <c:v>1</c:v>
                </c:pt>
                <c:pt idx="4">
                  <c:v>1</c:v>
                </c:pt>
                <c:pt idx="5">
                  <c:v>1</c:v>
                </c:pt>
                <c:pt idx="6">
                  <c:v>1</c:v>
                </c:pt>
                <c:pt idx="7">
                  <c:v>1</c:v>
                </c:pt>
                <c:pt idx="8">
                  <c:v>1.0301677981366999</c:v>
                </c:pt>
                <c:pt idx="9">
                  <c:v>1</c:v>
                </c:pt>
                <c:pt idx="10">
                  <c:v>1</c:v>
                </c:pt>
                <c:pt idx="11">
                  <c:v>1</c:v>
                </c:pt>
                <c:pt idx="12">
                  <c:v>1.09040651258578</c:v>
                </c:pt>
                <c:pt idx="13">
                  <c:v>1.2306300571583599</c:v>
                </c:pt>
                <c:pt idx="14">
                  <c:v>1.2189874402461001</c:v>
                </c:pt>
                <c:pt idx="15">
                  <c:v>1.12199616580044</c:v>
                </c:pt>
                <c:pt idx="16">
                  <c:v>1.3043221002799099</c:v>
                </c:pt>
              </c:numCache>
            </c:numRef>
          </c:val>
          <c:extLst xmlns:c16r2="http://schemas.microsoft.com/office/drawing/2015/06/chart">
            <c:ext xmlns:c16="http://schemas.microsoft.com/office/drawing/2014/chart" uri="{C3380CC4-5D6E-409C-BE32-E72D297353CC}">
              <c16:uniqueId val="{00000009-167D-43C0-B34F-39BA707C19F7}"/>
            </c:ext>
          </c:extLst>
        </c:ser>
        <c:dLbls>
          <c:showLegendKey val="0"/>
          <c:showVal val="0"/>
          <c:showCatName val="0"/>
          <c:showSerName val="0"/>
          <c:showPercent val="0"/>
          <c:showBubbleSize val="0"/>
        </c:dLbls>
        <c:gapWidth val="150"/>
        <c:axId val="423738584"/>
        <c:axId val="423735448"/>
      </c:barChart>
      <c:catAx>
        <c:axId val="423738584"/>
        <c:scaling>
          <c:orientation val="minMax"/>
        </c:scaling>
        <c:delete val="0"/>
        <c:axPos val="b"/>
        <c:numFmt formatCode="General" sourceLinked="0"/>
        <c:majorTickMark val="out"/>
        <c:minorTickMark val="none"/>
        <c:tickLblPos val="nextTo"/>
        <c:crossAx val="423735448"/>
        <c:crosses val="autoZero"/>
        <c:auto val="1"/>
        <c:lblAlgn val="ctr"/>
        <c:lblOffset val="100"/>
        <c:noMultiLvlLbl val="0"/>
      </c:catAx>
      <c:valAx>
        <c:axId val="423735448"/>
        <c:scaling>
          <c:orientation val="minMax"/>
          <c:max val="1.5"/>
          <c:min val="1"/>
        </c:scaling>
        <c:delete val="0"/>
        <c:axPos val="l"/>
        <c:majorGridlines/>
        <c:numFmt formatCode="General" sourceLinked="1"/>
        <c:majorTickMark val="out"/>
        <c:minorTickMark val="none"/>
        <c:tickLblPos val="nextTo"/>
        <c:crossAx val="423738584"/>
        <c:crosses val="autoZero"/>
        <c:crossBetween val="between"/>
      </c:valAx>
    </c:plotArea>
    <c:legend>
      <c:legendPos val="t"/>
      <c:layout>
        <c:manualLayout>
          <c:xMode val="edge"/>
          <c:yMode val="edge"/>
          <c:x val="6.7831753997157601E-2"/>
          <c:y val="6.3064536892016604E-2"/>
          <c:w val="0.615669881483068"/>
          <c:h val="9.7811504169232802E-2"/>
        </c:manualLayout>
      </c:layout>
      <c:overlay val="1"/>
    </c:legend>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0A8A743-974C-4920-B891-180D9A640E3B}" type="datetimeFigureOut">
              <a:rPr lang="en-US" smtClean="0"/>
              <a:t>2/16/2018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E4A86B9-9CD6-4FDA-8A86-35107C645F35}" type="slidenum">
              <a:rPr lang="en-US" smtClean="0"/>
              <a:t>‹#›</a:t>
            </a:fld>
            <a:endParaRPr lang="en-US"/>
          </a:p>
        </p:txBody>
      </p:sp>
    </p:spTree>
    <p:extLst>
      <p:ext uri="{BB962C8B-B14F-4D97-AF65-F5344CB8AC3E}">
        <p14:creationId xmlns:p14="http://schemas.microsoft.com/office/powerpoint/2010/main" val="276285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3046C-BE99-405D-AF2D-6730BBF5F410}"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77420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3046C-BE99-405D-AF2D-6730BBF5F410}"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4006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3046C-BE99-405D-AF2D-6730BBF5F410}"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14598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icture (w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smtClean="0"/>
              <a:t>Modifiez le style du titre</a:t>
            </a:r>
            <a:endParaRPr lang="en-GB" noProof="0" dirty="0"/>
          </a:p>
        </p:txBody>
      </p:sp>
      <p:sp>
        <p:nvSpPr>
          <p:cNvPr id="3" name="Inhaltsplatzhalter 2"/>
          <p:cNvSpPr>
            <a:spLocks noGrp="1"/>
          </p:cNvSpPr>
          <p:nvPr>
            <p:ph idx="1"/>
          </p:nvPr>
        </p:nvSpPr>
        <p:spPr>
          <a:xfrm>
            <a:off x="479425" y="1556792"/>
            <a:ext cx="3600451" cy="4896544"/>
          </a:xfrm>
        </p:spPr>
        <p:txBody>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umsplatzhalter 3"/>
          <p:cNvSpPr>
            <a:spLocks noGrp="1"/>
          </p:cNvSpPr>
          <p:nvPr>
            <p:ph type="dt" sz="half" idx="10"/>
          </p:nvPr>
        </p:nvSpPr>
        <p:spPr/>
        <p:txBody>
          <a:bodyPr/>
          <a:lstStyle>
            <a:lvl1pPr>
              <a:defRPr sz="800"/>
            </a:lvl1pPr>
          </a:lstStyle>
          <a:p>
            <a:fld id="{0EB53C8E-E7C3-4B22-9270-7632ED76D8E0}" type="datetime1">
              <a:rPr lang="en-GB" smtClean="0"/>
              <a:pPr/>
              <a:t>16/02/2018</a:t>
            </a:fld>
            <a:endParaRPr lang="en-GB" dirty="0"/>
          </a:p>
        </p:txBody>
      </p:sp>
      <p:sp>
        <p:nvSpPr>
          <p:cNvPr id="5" name="Fußzeilenplatzhalter 4"/>
          <p:cNvSpPr>
            <a:spLocks noGrp="1"/>
          </p:cNvSpPr>
          <p:nvPr>
            <p:ph type="ftr" sz="quarter" idx="11"/>
          </p:nvPr>
        </p:nvSpPr>
        <p:spPr/>
        <p:txBody>
          <a:bodyPr/>
          <a:lstStyle>
            <a:lvl1pPr>
              <a:defRPr sz="1100"/>
            </a:lvl1pPr>
          </a:lstStyle>
          <a:p>
            <a:r>
              <a:rPr lang="en-GB" dirty="0" smtClean="0"/>
              <a:t>ECR/UVSQ</a:t>
            </a:r>
            <a:endParaRPr lang="en-GB" dirty="0"/>
          </a:p>
        </p:txBody>
      </p:sp>
      <p:sp>
        <p:nvSpPr>
          <p:cNvPr id="6" name="Foliennummernplatzhalter 5"/>
          <p:cNvSpPr>
            <a:spLocks noGrp="1"/>
          </p:cNvSpPr>
          <p:nvPr>
            <p:ph type="sldNum" sz="quarter" idx="12"/>
          </p:nvPr>
        </p:nvSpPr>
        <p:spPr>
          <a:xfrm>
            <a:off x="11316581" y="6669360"/>
            <a:ext cx="540059" cy="144016"/>
          </a:xfrm>
        </p:spPr>
        <p:txBody>
          <a:bodyPr/>
          <a:lstStyle>
            <a:lvl1pPr>
              <a:defRPr sz="800"/>
            </a:lvl1pPr>
          </a:lstStyle>
          <a:p>
            <a:fld id="{E207A3A2-14E1-4517-B752-E468BF5119D4}" type="slidenum">
              <a:rPr lang="en-GB" smtClean="0"/>
              <a:pPr/>
              <a:t>‹#›</a:t>
            </a:fld>
            <a:endParaRPr lang="en-GB" dirty="0"/>
          </a:p>
        </p:txBody>
      </p:sp>
      <p:sp>
        <p:nvSpPr>
          <p:cNvPr id="9" name="Bildplatzhalter 8"/>
          <p:cNvSpPr>
            <a:spLocks noGrp="1"/>
          </p:cNvSpPr>
          <p:nvPr>
            <p:ph type="pic" sz="quarter" idx="13"/>
          </p:nvPr>
        </p:nvSpPr>
        <p:spPr>
          <a:xfrm>
            <a:off x="4295776" y="1556792"/>
            <a:ext cx="7416800" cy="4896544"/>
          </a:xfrm>
          <a:solidFill>
            <a:schemeClr val="bg1">
              <a:lumMod val="85000"/>
            </a:schemeClr>
          </a:solidFill>
        </p:spPr>
        <p:txBody>
          <a:bodyPr anchor="ctr"/>
          <a:lstStyle>
            <a:lvl1pPr marL="0" indent="0" algn="ctr">
              <a:buNone/>
              <a:defRPr/>
            </a:lvl1pPr>
          </a:lstStyle>
          <a:p>
            <a:r>
              <a:rPr lang="fr-FR" noProof="0" smtClean="0"/>
              <a:t>Cliquez sur l'icône pour ajouter une image</a:t>
            </a:r>
            <a:endParaRPr lang="en-GB" noProof="0" dirty="0"/>
          </a:p>
        </p:txBody>
      </p:sp>
    </p:spTree>
    <p:extLst>
      <p:ext uri="{BB962C8B-B14F-4D97-AF65-F5344CB8AC3E}">
        <p14:creationId xmlns:p14="http://schemas.microsoft.com/office/powerpoint/2010/main" val="26749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3046C-BE99-405D-AF2D-6730BBF5F410}"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351827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3046C-BE99-405D-AF2D-6730BBF5F410}"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225342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3046C-BE99-405D-AF2D-6730BBF5F410}"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343701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3046C-BE99-405D-AF2D-6730BBF5F410}"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429064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3046C-BE99-405D-AF2D-6730BBF5F410}"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378742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3046C-BE99-405D-AF2D-6730BBF5F410}"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388222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3046C-BE99-405D-AF2D-6730BBF5F410}"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87087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3046C-BE99-405D-AF2D-6730BBF5F410}"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AFCF7-077F-42C2-8BC3-32E3A40C50E7}" type="slidenum">
              <a:rPr lang="en-US" smtClean="0"/>
              <a:t>‹#›</a:t>
            </a:fld>
            <a:endParaRPr lang="en-US"/>
          </a:p>
        </p:txBody>
      </p:sp>
    </p:spTree>
    <p:extLst>
      <p:ext uri="{BB962C8B-B14F-4D97-AF65-F5344CB8AC3E}">
        <p14:creationId xmlns:p14="http://schemas.microsoft.com/office/powerpoint/2010/main" val="254235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046C-BE99-405D-AF2D-6730BBF5F410}"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AFCF7-077F-42C2-8BC3-32E3A40C50E7}" type="slidenum">
              <a:rPr lang="en-US" smtClean="0"/>
              <a:t>‹#›</a:t>
            </a:fld>
            <a:endParaRPr lang="en-US"/>
          </a:p>
        </p:txBody>
      </p:sp>
    </p:spTree>
    <p:extLst>
      <p:ext uri="{BB962C8B-B14F-4D97-AF65-F5344CB8AC3E}">
        <p14:creationId xmlns:p14="http://schemas.microsoft.com/office/powerpoint/2010/main" val="3348757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Excel_Worksheet2.xlsx"/></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Okawa Symposium 2018 </a:t>
            </a:r>
            <a:br>
              <a:rPr lang="en-US" dirty="0" smtClean="0"/>
            </a:br>
            <a:r>
              <a:rPr lang="en-US" dirty="0" smtClean="0"/>
              <a:t>Solvable Challenges</a:t>
            </a:r>
            <a:endParaRPr lang="en-US" dirty="0"/>
          </a:p>
        </p:txBody>
      </p:sp>
      <p:sp>
        <p:nvSpPr>
          <p:cNvPr id="3" name="Subtitle 2"/>
          <p:cNvSpPr>
            <a:spLocks noGrp="1"/>
          </p:cNvSpPr>
          <p:nvPr>
            <p:ph type="subTitle" idx="1"/>
          </p:nvPr>
        </p:nvSpPr>
        <p:spPr/>
        <p:txBody>
          <a:bodyPr/>
          <a:lstStyle/>
          <a:p>
            <a:r>
              <a:rPr lang="en-US" smtClean="0"/>
              <a:t>David </a:t>
            </a:r>
            <a:r>
              <a:rPr lang="en-US" smtClean="0"/>
              <a:t>J. Kuck</a:t>
            </a:r>
            <a:endParaRPr lang="en-US" dirty="0" smtClean="0"/>
          </a:p>
          <a:p>
            <a:r>
              <a:rPr lang="en-US" smtClean="0"/>
              <a:t>Mar. </a:t>
            </a:r>
            <a:r>
              <a:rPr lang="en-US"/>
              <a:t>8</a:t>
            </a:r>
            <a:r>
              <a:rPr lang="en-US" smtClean="0"/>
              <a:t>, </a:t>
            </a:r>
            <a:r>
              <a:rPr lang="en-US" dirty="0" smtClean="0"/>
              <a:t>2018</a:t>
            </a:r>
            <a:endParaRPr lang="en-US" dirty="0"/>
          </a:p>
        </p:txBody>
      </p:sp>
    </p:spTree>
    <p:extLst>
      <p:ext uri="{BB962C8B-B14F-4D97-AF65-F5344CB8AC3E}">
        <p14:creationId xmlns:p14="http://schemas.microsoft.com/office/powerpoint/2010/main" val="250328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65125"/>
            <a:ext cx="10713720" cy="1325563"/>
          </a:xfrm>
        </p:spPr>
        <p:txBody>
          <a:bodyPr/>
          <a:lstStyle/>
          <a:p>
            <a:r>
              <a:rPr lang="en-US" b="1" smtClean="0"/>
              <a:t>To </a:t>
            </a:r>
            <a:r>
              <a:rPr lang="en-US" b="1" smtClean="0"/>
              <a:t>overcome gaps</a:t>
            </a:r>
            <a:r>
              <a:rPr lang="en-US" b="1" smtClean="0"/>
              <a:t> </a:t>
            </a:r>
            <a:r>
              <a:rPr lang="en-US" b="1" smtClean="0"/>
              <a:t>we </a:t>
            </a:r>
            <a:r>
              <a:rPr lang="en-US" b="1" smtClean="0"/>
              <a:t>need </a:t>
            </a:r>
            <a:r>
              <a:rPr lang="en-US" b="1" dirty="0" smtClean="0"/>
              <a:t>new </a:t>
            </a:r>
            <a:r>
              <a:rPr lang="en-US" b="1" smtClean="0"/>
              <a:t>‘</a:t>
            </a:r>
            <a:r>
              <a:rPr lang="en-US" b="1" smtClean="0"/>
              <a:t>micro’scopes</a:t>
            </a:r>
            <a:endParaRPr lang="en-US" b="1" dirty="0"/>
          </a:p>
        </p:txBody>
      </p:sp>
      <p:sp>
        <p:nvSpPr>
          <p:cNvPr id="3" name="Content Placeholder 2"/>
          <p:cNvSpPr>
            <a:spLocks noGrp="1"/>
          </p:cNvSpPr>
          <p:nvPr>
            <p:ph idx="1"/>
          </p:nvPr>
        </p:nvSpPr>
        <p:spPr>
          <a:xfrm>
            <a:off x="419100" y="1825624"/>
            <a:ext cx="11529060" cy="4917081"/>
          </a:xfrm>
        </p:spPr>
        <p:txBody>
          <a:bodyPr>
            <a:normAutofit/>
          </a:bodyPr>
          <a:lstStyle/>
          <a:p>
            <a:r>
              <a:rPr lang="en-US"/>
              <a:t>Focus on arch nodes and SW instance-level details </a:t>
            </a:r>
            <a:r>
              <a:rPr lang="en-US"/>
              <a:t>(</a:t>
            </a:r>
            <a:r>
              <a:rPr lang="en-US" smtClean="0"/>
              <a:t>impossible via counters</a:t>
            </a:r>
            <a:r>
              <a:rPr lang="en-US"/>
              <a:t>)</a:t>
            </a:r>
          </a:p>
          <a:p>
            <a:r>
              <a:rPr lang="en-US" smtClean="0"/>
              <a:t>Model </a:t>
            </a:r>
            <a:r>
              <a:rPr lang="en-US"/>
              <a:t>gives accurate estimates for L2, L3, RAM </a:t>
            </a:r>
            <a:r>
              <a:rPr lang="en-US"/>
              <a:t>resident </a:t>
            </a:r>
            <a:r>
              <a:rPr lang="en-US" smtClean="0"/>
              <a:t>data.</a:t>
            </a:r>
          </a:p>
          <a:p>
            <a:pPr lvl="1"/>
            <a:r>
              <a:rPr lang="en-US" smtClean="0"/>
              <a:t>Current tools (e.g. vector analyzers, assume L1 accesses)</a:t>
            </a:r>
          </a:p>
          <a:p>
            <a:r>
              <a:rPr lang="en-US" smtClean="0"/>
              <a:t>Energy </a:t>
            </a:r>
            <a:r>
              <a:rPr lang="en-US" dirty="0" smtClean="0"/>
              <a:t>counter gives total package </a:t>
            </a:r>
            <a:r>
              <a:rPr lang="en-US" smtClean="0"/>
              <a:t>energy</a:t>
            </a:r>
            <a:r>
              <a:rPr lang="en-US" smtClean="0"/>
              <a:t>, </a:t>
            </a:r>
            <a:r>
              <a:rPr lang="en-US" smtClean="0"/>
              <a:t>needs </a:t>
            </a:r>
            <a:r>
              <a:rPr lang="en-US" smtClean="0"/>
              <a:t>m</a:t>
            </a:r>
            <a:r>
              <a:rPr lang="en-US" smtClean="0"/>
              <a:t>secs. to </a:t>
            </a:r>
            <a:r>
              <a:rPr lang="en-US" dirty="0" smtClean="0"/>
              <a:t>get readings</a:t>
            </a:r>
            <a:r>
              <a:rPr lang="en-US" smtClean="0"/>
              <a:t>. </a:t>
            </a:r>
            <a:endParaRPr lang="en-US" smtClean="0"/>
          </a:p>
          <a:p>
            <a:pPr lvl="1"/>
            <a:r>
              <a:rPr lang="en-US" smtClean="0"/>
              <a:t>How </a:t>
            </a:r>
            <a:r>
              <a:rPr lang="en-US" dirty="0" smtClean="0"/>
              <a:t>can we refine that?</a:t>
            </a:r>
          </a:p>
          <a:p>
            <a:pPr lvl="1"/>
            <a:r>
              <a:rPr lang="en-US" dirty="0" smtClean="0"/>
              <a:t>Use Energy model coefficients and arch traffic </a:t>
            </a:r>
            <a:r>
              <a:rPr lang="en-US" dirty="0" smtClean="0"/>
              <a:t>counters.        </a:t>
            </a:r>
            <a:r>
              <a:rPr lang="en-US" dirty="0" smtClean="0"/>
              <a:t>	</a:t>
            </a:r>
            <a:r>
              <a:rPr lang="en-US" dirty="0" smtClean="0"/>
              <a:t>See </a:t>
            </a:r>
            <a:r>
              <a:rPr lang="en-US" dirty="0" smtClean="0"/>
              <a:t>next foil.</a:t>
            </a:r>
            <a:r>
              <a:rPr lang="en-US" dirty="0" smtClean="0">
                <a:sym typeface="Wingdings" panose="05000000000000000000" pitchFamily="2" charset="2"/>
              </a:rPr>
              <a:t></a:t>
            </a:r>
            <a:endParaRPr lang="en-US" dirty="0" smtClean="0"/>
          </a:p>
          <a:p>
            <a:r>
              <a:rPr lang="en-US" smtClean="0"/>
              <a:t>R</a:t>
            </a:r>
            <a:r>
              <a:rPr lang="en-US" smtClean="0"/>
              <a:t>esults </a:t>
            </a:r>
            <a:r>
              <a:rPr lang="en-US" dirty="0" smtClean="0"/>
              <a:t>useful </a:t>
            </a:r>
            <a:r>
              <a:rPr lang="en-US" smtClean="0"/>
              <a:t>in: fixing SW problems, syst selection, </a:t>
            </a:r>
            <a:r>
              <a:rPr lang="en-US"/>
              <a:t>&amp;</a:t>
            </a:r>
            <a:r>
              <a:rPr lang="en-US" smtClean="0"/>
              <a:t> </a:t>
            </a:r>
            <a:r>
              <a:rPr lang="en-US" dirty="0" err="1" smtClean="0"/>
              <a:t>codesign</a:t>
            </a:r>
            <a:r>
              <a:rPr lang="en-US" dirty="0" smtClean="0"/>
              <a:t> tools. </a:t>
            </a:r>
            <a:endParaRPr lang="en-US" i="1" dirty="0"/>
          </a:p>
        </p:txBody>
      </p:sp>
    </p:spTree>
    <p:extLst>
      <p:ext uri="{BB962C8B-B14F-4D97-AF65-F5344CB8AC3E}">
        <p14:creationId xmlns:p14="http://schemas.microsoft.com/office/powerpoint/2010/main" val="622377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Node-level energy model, per instruction</a:t>
            </a:r>
            <a:endParaRPr lang="en-GB" b="1" noProof="0" dirty="0"/>
          </a:p>
        </p:txBody>
      </p:sp>
      <p:sp>
        <p:nvSpPr>
          <p:cNvPr id="3" name="Inhaltsplatzhalter 2"/>
          <p:cNvSpPr>
            <a:spLocks noGrp="1"/>
          </p:cNvSpPr>
          <p:nvPr>
            <p:ph idx="1"/>
          </p:nvPr>
        </p:nvSpPr>
        <p:spPr>
          <a:xfrm>
            <a:off x="510540" y="1556792"/>
            <a:ext cx="4937389" cy="4896544"/>
          </a:xfrm>
        </p:spPr>
        <p:txBody>
          <a:bodyPr/>
          <a:lstStyle/>
          <a:p>
            <a:r>
              <a:rPr lang="en-GB" noProof="0" dirty="0" smtClean="0"/>
              <a:t>Haswell client and </a:t>
            </a:r>
            <a:r>
              <a:rPr lang="en-GB" dirty="0" smtClean="0"/>
              <a:t>server architectures</a:t>
            </a:r>
            <a:endParaRPr lang="en-GB" noProof="0" dirty="0" smtClean="0"/>
          </a:p>
          <a:p>
            <a:r>
              <a:rPr lang="en-GB" dirty="0" smtClean="0"/>
              <a:t>Variation across instructions</a:t>
            </a:r>
          </a:p>
          <a:p>
            <a:r>
              <a:rPr lang="en-GB" noProof="0" dirty="0" smtClean="0"/>
              <a:t>Variation </a:t>
            </a:r>
            <a:r>
              <a:rPr lang="en-GB" dirty="0" smtClean="0"/>
              <a:t>among </a:t>
            </a:r>
            <a:r>
              <a:rPr lang="en-GB" noProof="0" dirty="0" smtClean="0"/>
              <a:t>two “similar” architectures</a:t>
            </a:r>
          </a:p>
          <a:p>
            <a:r>
              <a:rPr lang="en-GB" noProof="0" dirty="0" smtClean="0"/>
              <a:t>E varies during computation with node power and t.</a:t>
            </a:r>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11</a:t>
            </a:fld>
            <a:endParaRPr lang="de-DE"/>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471"/>
          <p:cNvPicPr/>
          <p:nvPr/>
        </p:nvPicPr>
        <p:blipFill>
          <a:blip r:embed="rId2" cstate="print"/>
          <a:srcRect/>
          <a:stretch>
            <a:fillRect/>
          </a:stretch>
        </p:blipFill>
        <p:spPr bwMode="auto">
          <a:xfrm>
            <a:off x="5527556" y="1460396"/>
            <a:ext cx="4288810" cy="4464496"/>
          </a:xfrm>
          <a:prstGeom prst="rect">
            <a:avLst/>
          </a:prstGeom>
          <a:noFill/>
          <a:ln w="9525">
            <a:noFill/>
            <a:miter lim="800000"/>
            <a:headEnd/>
            <a:tailEnd/>
          </a:ln>
        </p:spPr>
      </p:pic>
      <p:sp>
        <p:nvSpPr>
          <p:cNvPr id="8" name="TextBox 7"/>
          <p:cNvSpPr txBox="1"/>
          <p:nvPr/>
        </p:nvSpPr>
        <p:spPr>
          <a:xfrm>
            <a:off x="1409700" y="5828129"/>
            <a:ext cx="8496300" cy="461665"/>
          </a:xfrm>
          <a:prstGeom prst="rect">
            <a:avLst/>
          </a:prstGeom>
          <a:solidFill>
            <a:srgbClr val="FFC000"/>
          </a:solidFill>
        </p:spPr>
        <p:txBody>
          <a:bodyPr wrap="square" rtlCol="0">
            <a:spAutoFit/>
          </a:bodyPr>
          <a:lstStyle/>
          <a:p>
            <a:r>
              <a:rPr lang="en-US" sz="2400" b="1" smtClean="0"/>
              <a:t>We have an iterative procedure [Emodel] to build such models</a:t>
            </a:r>
            <a:endParaRPr lang="en-US" sz="2400" b="1" dirty="0" smtClean="0"/>
          </a:p>
        </p:txBody>
      </p:sp>
    </p:spTree>
    <p:extLst>
      <p:ext uri="{BB962C8B-B14F-4D97-AF65-F5344CB8AC3E}">
        <p14:creationId xmlns:p14="http://schemas.microsoft.com/office/powerpoint/2010/main" val="3705387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HW/SW/arch analysis</a:t>
            </a:r>
            <a:r>
              <a:rPr lang="en-US" dirty="0" smtClean="0"/>
              <a:t> </a:t>
            </a:r>
            <a:endParaRPr lang="en-US" dirty="0"/>
          </a:p>
        </p:txBody>
      </p:sp>
      <p:sp>
        <p:nvSpPr>
          <p:cNvPr id="3" name="Content Placeholder 2"/>
          <p:cNvSpPr>
            <a:spLocks noGrp="1"/>
          </p:cNvSpPr>
          <p:nvPr>
            <p:ph idx="1"/>
          </p:nvPr>
        </p:nvSpPr>
        <p:spPr>
          <a:xfrm>
            <a:off x="0" y="1556792"/>
            <a:ext cx="12090399" cy="4896544"/>
          </a:xfrm>
        </p:spPr>
        <p:txBody>
          <a:bodyPr/>
          <a:lstStyle/>
          <a:p>
            <a:r>
              <a:rPr lang="en-US" dirty="0" smtClean="0"/>
              <a:t>Decompose architecture to nodes: </a:t>
            </a:r>
            <a:r>
              <a:rPr lang="en-US" dirty="0" err="1" smtClean="0"/>
              <a:t>sc</a:t>
            </a:r>
            <a:r>
              <a:rPr lang="en-US" dirty="0" smtClean="0"/>
              <a:t>+, </a:t>
            </a:r>
            <a:r>
              <a:rPr lang="en-US" dirty="0" err="1" smtClean="0"/>
              <a:t>vect</a:t>
            </a:r>
            <a:r>
              <a:rPr lang="en-US" dirty="0" smtClean="0"/>
              <a:t>+, LM, LB, SB, LFB, Li, ram</a:t>
            </a:r>
            <a:r>
              <a:rPr lang="en-US" smtClean="0"/>
              <a:t>, …</a:t>
            </a:r>
          </a:p>
          <a:p>
            <a:pPr lvl="1"/>
            <a:r>
              <a:rPr lang="en-US" smtClean="0"/>
              <a:t>Capacity equations C(B,L,S) relate nodes</a:t>
            </a:r>
            <a:r>
              <a:rPr lang="en-US" b="1"/>
              <a:t> </a:t>
            </a:r>
            <a:r>
              <a:rPr lang="en-US" smtClean="0"/>
              <a:t>by intensities = C</a:t>
            </a:r>
            <a:r>
              <a:rPr lang="en-US" sz="1600" smtClean="0"/>
              <a:t>i</a:t>
            </a:r>
            <a:r>
              <a:rPr lang="en-US" b="1" smtClean="0"/>
              <a:t> </a:t>
            </a:r>
            <a:r>
              <a:rPr lang="en-US" smtClean="0"/>
              <a:t>/C</a:t>
            </a:r>
            <a:r>
              <a:rPr lang="en-US" sz="1600" smtClean="0"/>
              <a:t>j </a:t>
            </a:r>
            <a:r>
              <a:rPr lang="en-US" smtClean="0"/>
              <a:t>; SW invariants</a:t>
            </a:r>
          </a:p>
          <a:p>
            <a:pPr lvl="1"/>
            <a:r>
              <a:rPr lang="en-US" smtClean="0"/>
              <a:t>Accurate system models from capacities, with limiting values per codelet	</a:t>
            </a:r>
          </a:p>
          <a:p>
            <a:r>
              <a:rPr lang="en-US" smtClean="0"/>
              <a:t> Decouple problems: </a:t>
            </a:r>
            <a:r>
              <a:rPr lang="en-US" dirty="0" smtClean="0"/>
              <a:t>time, power, capacity, etc</a:t>
            </a:r>
            <a:r>
              <a:rPr lang="en-US" smtClean="0"/>
              <a:t>. </a:t>
            </a:r>
          </a:p>
          <a:p>
            <a:pPr lvl="1"/>
            <a:r>
              <a:rPr lang="en-US" smtClean="0"/>
              <a:t>Measure one node by ignoring all other nodes; accurately by repetition outer loops</a:t>
            </a:r>
            <a:endParaRPr lang="en-US" dirty="0" smtClean="0"/>
          </a:p>
          <a:p>
            <a:r>
              <a:rPr lang="en-US" dirty="0" smtClean="0"/>
              <a:t>Fast deep analysis tools: energy/node, perf limiter node/</a:t>
            </a:r>
            <a:r>
              <a:rPr lang="en-US" dirty="0" err="1" smtClean="0"/>
              <a:t>codelet</a:t>
            </a:r>
            <a:r>
              <a:rPr lang="en-US" smtClean="0"/>
              <a:t>, …</a:t>
            </a:r>
          </a:p>
          <a:p>
            <a:pPr lvl="1"/>
            <a:r>
              <a:rPr lang="en-US" smtClean="0"/>
              <a:t>Separate causes (prognostics, e.g. CU buffer stalls) from effects (diagnostics, e.g. L3 misses)</a:t>
            </a:r>
            <a:endParaRPr lang="en-US" dirty="0" smtClean="0"/>
          </a:p>
          <a:p>
            <a:r>
              <a:rPr lang="en-US" dirty="0" smtClean="0"/>
              <a:t>Integrate results, e.g. </a:t>
            </a:r>
            <a:r>
              <a:rPr lang="en-US" dirty="0" err="1" smtClean="0"/>
              <a:t>Qprof</a:t>
            </a:r>
            <a:r>
              <a:rPr lang="en-US" dirty="0" smtClean="0"/>
              <a:t> with various views/ levels</a:t>
            </a:r>
          </a:p>
          <a:p>
            <a:r>
              <a:rPr lang="en-US" dirty="0" smtClean="0"/>
              <a:t>Show results in response to user interests and needs </a:t>
            </a:r>
            <a:r>
              <a:rPr lang="en-US" dirty="0" smtClean="0">
                <a:sym typeface="Wingdings" panose="05000000000000000000" pitchFamily="2" charset="2"/>
              </a:rPr>
              <a:t> Sects. B. and D.</a:t>
            </a:r>
            <a:endParaRPr lang="en-US" dirty="0"/>
          </a:p>
        </p:txBody>
      </p:sp>
    </p:spTree>
    <p:extLst>
      <p:ext uri="{BB962C8B-B14F-4D97-AF65-F5344CB8AC3E}">
        <p14:creationId xmlns:p14="http://schemas.microsoft.com/office/powerpoint/2010/main" val="1794714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80" y="-122555"/>
            <a:ext cx="10515600" cy="1325563"/>
          </a:xfrm>
        </p:spPr>
        <p:txBody>
          <a:bodyPr/>
          <a:lstStyle/>
          <a:p>
            <a:r>
              <a:rPr lang="en-US" b="1" dirty="0" smtClean="0"/>
              <a:t>B.  Acting on </a:t>
            </a:r>
            <a:r>
              <a:rPr lang="en-US" b="1" err="1" smtClean="0"/>
              <a:t>Qprof</a:t>
            </a:r>
            <a:r>
              <a:rPr lang="en-US" b="1" smtClean="0"/>
              <a:t> </a:t>
            </a:r>
            <a:r>
              <a:rPr lang="en-US" b="1" smtClean="0"/>
              <a:t>results interactively</a:t>
            </a:r>
            <a:endParaRPr lang="en-US" b="1" dirty="0"/>
          </a:p>
        </p:txBody>
      </p:sp>
      <p:sp>
        <p:nvSpPr>
          <p:cNvPr id="3" name="Content Placeholder 2"/>
          <p:cNvSpPr>
            <a:spLocks noGrp="1"/>
          </p:cNvSpPr>
          <p:nvPr>
            <p:ph idx="1"/>
          </p:nvPr>
        </p:nvSpPr>
        <p:spPr>
          <a:xfrm>
            <a:off x="306558" y="1203008"/>
            <a:ext cx="12173243" cy="5283835"/>
          </a:xfrm>
        </p:spPr>
        <p:txBody>
          <a:bodyPr>
            <a:normAutofit/>
          </a:bodyPr>
          <a:lstStyle/>
          <a:p>
            <a:r>
              <a:rPr lang="en-US" sz="3200" dirty="0" smtClean="0"/>
              <a:t>But, do we always want to </a:t>
            </a:r>
            <a:r>
              <a:rPr lang="en-US" sz="3200" dirty="0" err="1" smtClean="0"/>
              <a:t>vectorize</a:t>
            </a:r>
            <a:r>
              <a:rPr lang="en-US" sz="3200" dirty="0" smtClean="0"/>
              <a:t>, or even go as fast as possible?</a:t>
            </a:r>
          </a:p>
          <a:p>
            <a:pPr lvl="1"/>
            <a:r>
              <a:rPr lang="en-US" dirty="0" smtClean="0"/>
              <a:t>How much will vectorization help this code?  </a:t>
            </a:r>
            <a:r>
              <a:rPr lang="en-US" dirty="0" smtClean="0">
                <a:sym typeface="Wingdings" panose="05000000000000000000" pitchFamily="2" charset="2"/>
              </a:rPr>
              <a:t> </a:t>
            </a:r>
            <a:r>
              <a:rPr lang="en-US" dirty="0" smtClean="0"/>
              <a:t> VP3 foil</a:t>
            </a:r>
          </a:p>
          <a:p>
            <a:pPr lvl="2"/>
            <a:r>
              <a:rPr lang="en-US" dirty="0" smtClean="0"/>
              <a:t>Sort out low-potential cases </a:t>
            </a:r>
            <a:r>
              <a:rPr lang="en-US" dirty="0" smtClean="0">
                <a:sym typeface="Wingdings" panose="05000000000000000000" pitchFamily="2" charset="2"/>
              </a:rPr>
              <a:t></a:t>
            </a:r>
            <a:r>
              <a:rPr lang="en-US" dirty="0" smtClean="0"/>
              <a:t> wasted work</a:t>
            </a:r>
          </a:p>
          <a:p>
            <a:pPr lvl="2"/>
            <a:r>
              <a:rPr lang="en-US" dirty="0" smtClean="0"/>
              <a:t>Other transformations possible, e.g. loop blocking</a:t>
            </a:r>
          </a:p>
          <a:p>
            <a:pPr lvl="1"/>
            <a:r>
              <a:rPr lang="en-US" dirty="0" smtClean="0"/>
              <a:t>Does fastest mean least energy? Or best quality? No</a:t>
            </a:r>
          </a:p>
          <a:p>
            <a:pPr lvl="2"/>
            <a:r>
              <a:rPr lang="en-US" dirty="0" smtClean="0"/>
              <a:t>E = </a:t>
            </a:r>
            <a:r>
              <a:rPr lang="en-US" dirty="0" err="1" smtClean="0"/>
              <a:t>Wt</a:t>
            </a:r>
            <a:r>
              <a:rPr lang="en-US" dirty="0" smtClean="0"/>
              <a:t>, so if power were constant, it would, </a:t>
            </a:r>
          </a:p>
          <a:p>
            <a:pPr marL="457200" lvl="1" indent="0">
              <a:buNone/>
            </a:pPr>
            <a:r>
              <a:rPr lang="en-US" sz="1800" dirty="0" smtClean="0"/>
              <a:t>                                    </a:t>
            </a:r>
            <a:r>
              <a:rPr lang="en-US" sz="1800" dirty="0"/>
              <a:t>but W varies depending on HW use, and so does time. </a:t>
            </a:r>
          </a:p>
          <a:p>
            <a:pPr lvl="2"/>
            <a:r>
              <a:rPr lang="en-US" dirty="0" smtClean="0"/>
              <a:t>So Race to Halt is easy to beat</a:t>
            </a:r>
            <a:r>
              <a:rPr lang="en-US" smtClean="0"/>
              <a:t>; </a:t>
            </a:r>
            <a:r>
              <a:rPr lang="en-US" smtClean="0"/>
              <a:t>better approach follows user inputs and is codelet aware</a:t>
            </a:r>
            <a:endParaRPr lang="en-US" dirty="0" smtClean="0"/>
          </a:p>
          <a:p>
            <a:r>
              <a:rPr lang="en-US" dirty="0" smtClean="0"/>
              <a:t>Policy definition is </a:t>
            </a:r>
            <a:r>
              <a:rPr lang="en-US" smtClean="0"/>
              <a:t>user </a:t>
            </a:r>
            <a:r>
              <a:rPr lang="en-US" smtClean="0"/>
              <a:t>driven: </a:t>
            </a:r>
            <a:r>
              <a:rPr lang="en-US" dirty="0" smtClean="0"/>
              <a:t>maximize </a:t>
            </a:r>
            <a:r>
              <a:rPr lang="en-US" i="1" dirty="0" smtClean="0"/>
              <a:t>Q</a:t>
            </a:r>
            <a:r>
              <a:rPr lang="en-US" dirty="0" smtClean="0"/>
              <a:t>, </a:t>
            </a:r>
            <a:r>
              <a:rPr lang="en-US" dirty="0" err="1" smtClean="0"/>
              <a:t>s.t.</a:t>
            </a:r>
            <a:r>
              <a:rPr lang="en-US" dirty="0" smtClean="0"/>
              <a:t> constraint </a:t>
            </a:r>
            <a:r>
              <a:rPr lang="en-US" i="1" dirty="0" smtClean="0"/>
              <a:t>limit</a:t>
            </a:r>
          </a:p>
          <a:p>
            <a:pPr lvl="1"/>
            <a:r>
              <a:rPr lang="en-US" dirty="0" smtClean="0"/>
              <a:t>Where </a:t>
            </a:r>
            <a:r>
              <a:rPr lang="en-US" i="1" dirty="0" smtClean="0"/>
              <a:t>Q=C, C/E</a:t>
            </a:r>
            <a:r>
              <a:rPr lang="en-US" dirty="0" smtClean="0"/>
              <a:t>, </a:t>
            </a:r>
            <a:r>
              <a:rPr lang="en-US" i="1" dirty="0" smtClean="0"/>
              <a:t>C/W=O/E</a:t>
            </a:r>
            <a:r>
              <a:rPr lang="en-US" dirty="0" smtClean="0"/>
              <a:t>, etc. and </a:t>
            </a:r>
            <a:r>
              <a:rPr lang="en-US" i="1" dirty="0" smtClean="0"/>
              <a:t>limit =</a:t>
            </a:r>
            <a:r>
              <a:rPr lang="en-US" i="1" dirty="0" err="1" smtClean="0"/>
              <a:t>W</a:t>
            </a:r>
            <a:r>
              <a:rPr lang="en-US" sz="1400" i="1" dirty="0" err="1" smtClean="0"/>
              <a:t>li</a:t>
            </a:r>
            <a:r>
              <a:rPr lang="en-US" sz="1600" i="1" dirty="0" err="1" smtClean="0"/>
              <a:t>mit</a:t>
            </a:r>
            <a:r>
              <a:rPr lang="en-US" sz="1600" i="1" dirty="0" smtClean="0"/>
              <a:t> </a:t>
            </a:r>
            <a:r>
              <a:rPr lang="en-US" sz="2200" dirty="0" smtClean="0"/>
              <a:t>or </a:t>
            </a:r>
            <a:r>
              <a:rPr lang="en-US" sz="2800" i="1" dirty="0" smtClean="0"/>
              <a:t> </a:t>
            </a:r>
            <a:r>
              <a:rPr lang="en-US" i="1" dirty="0" smtClean="0"/>
              <a:t>=</a:t>
            </a:r>
            <a:r>
              <a:rPr lang="en-US" i="1" dirty="0" err="1" smtClean="0"/>
              <a:t>C</a:t>
            </a:r>
            <a:r>
              <a:rPr lang="en-US" sz="1400" i="1" dirty="0" err="1" smtClean="0"/>
              <a:t>limit</a:t>
            </a:r>
            <a:r>
              <a:rPr lang="en-US" sz="1400" i="1" dirty="0" smtClean="0"/>
              <a:t> , </a:t>
            </a:r>
            <a:r>
              <a:rPr lang="en-US" i="1" dirty="0" smtClean="0"/>
              <a:t>etc.</a:t>
            </a:r>
            <a:endParaRPr lang="en-US" dirty="0"/>
          </a:p>
          <a:p>
            <a:pPr lvl="1"/>
            <a:r>
              <a:rPr lang="en-US" dirty="0" smtClean="0"/>
              <a:t>Max C/E </a:t>
            </a:r>
            <a:r>
              <a:rPr lang="en-US" dirty="0" err="1" smtClean="0"/>
              <a:t>s.t.</a:t>
            </a:r>
            <a:r>
              <a:rPr lang="en-US" dirty="0" smtClean="0"/>
              <a:t> </a:t>
            </a:r>
            <a:r>
              <a:rPr lang="en-US" i="1" dirty="0" err="1" smtClean="0"/>
              <a:t>W</a:t>
            </a:r>
            <a:r>
              <a:rPr lang="en-US" sz="1500" i="1" dirty="0" err="1" smtClean="0"/>
              <a:t>li</a:t>
            </a:r>
            <a:r>
              <a:rPr lang="en-US" sz="1700" i="1" dirty="0" err="1" smtClean="0"/>
              <a:t>mit</a:t>
            </a:r>
            <a:r>
              <a:rPr lang="en-US" i="1" dirty="0" smtClean="0"/>
              <a:t> </a:t>
            </a:r>
            <a:r>
              <a:rPr lang="en-US" dirty="0" smtClean="0">
                <a:sym typeface="Wingdings" panose="05000000000000000000" pitchFamily="2" charset="2"/>
              </a:rPr>
              <a:t> </a:t>
            </a:r>
            <a:r>
              <a:rPr lang="en-US" smtClean="0">
                <a:sym typeface="Wingdings" panose="05000000000000000000" pitchFamily="2" charset="2"/>
              </a:rPr>
              <a:t>Policy </a:t>
            </a:r>
            <a:r>
              <a:rPr lang="en-US" smtClean="0">
                <a:sym typeface="Wingdings" panose="05000000000000000000" pitchFamily="2" charset="2"/>
              </a:rPr>
              <a:t>foils</a:t>
            </a:r>
          </a:p>
          <a:p>
            <a:pPr lvl="1"/>
            <a:r>
              <a:rPr lang="en-US" smtClean="0">
                <a:sym typeface="Wingdings" panose="05000000000000000000" pitchFamily="2" charset="2"/>
              </a:rPr>
              <a:t>Apply per codelet by using hidden architecture choices &lt;(f,V), inst set, pref, #cores&gt;</a:t>
            </a:r>
            <a:endParaRPr lang="en-US" dirty="0" smtClean="0"/>
          </a:p>
          <a:p>
            <a:pPr lvl="1"/>
            <a:endParaRPr lang="en-US" i="1" dirty="0" smtClean="0"/>
          </a:p>
          <a:p>
            <a:pPr lvl="1"/>
            <a:endParaRPr lang="en-US" i="1" dirty="0"/>
          </a:p>
        </p:txBody>
      </p:sp>
    </p:spTree>
    <p:extLst>
      <p:ext uri="{BB962C8B-B14F-4D97-AF65-F5344CB8AC3E}">
        <p14:creationId xmlns:p14="http://schemas.microsoft.com/office/powerpoint/2010/main" val="358183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 y="0"/>
            <a:ext cx="10515600" cy="1325563"/>
          </a:xfrm>
        </p:spPr>
        <p:txBody>
          <a:bodyPr/>
          <a:lstStyle/>
          <a:p>
            <a:r>
              <a:rPr lang="en-US" b="1" dirty="0" smtClean="0"/>
              <a:t>Vector potential VP3, ignoring semantics</a:t>
            </a:r>
            <a:endParaRPr lang="en-US" b="1" dirty="0"/>
          </a:p>
        </p:txBody>
      </p:sp>
      <p:sp>
        <p:nvSpPr>
          <p:cNvPr id="6" name="TextBox 5"/>
          <p:cNvSpPr txBox="1"/>
          <p:nvPr/>
        </p:nvSpPr>
        <p:spPr>
          <a:xfrm>
            <a:off x="6047004" y="5638560"/>
            <a:ext cx="5775960" cy="923330"/>
          </a:xfrm>
          <a:prstGeom prst="rect">
            <a:avLst/>
          </a:prstGeom>
          <a:noFill/>
        </p:spPr>
        <p:txBody>
          <a:bodyPr wrap="square" rtlCol="0">
            <a:spAutoFit/>
          </a:bodyPr>
          <a:lstStyle/>
          <a:p>
            <a:r>
              <a:rPr lang="en-US" dirty="0" smtClean="0"/>
              <a:t>Polaris, molecular dynamics, started scalar due to </a:t>
            </a:r>
            <a:r>
              <a:rPr lang="en-US" dirty="0" err="1" smtClean="0"/>
              <a:t>roundoff</a:t>
            </a:r>
            <a:r>
              <a:rPr lang="en-US" dirty="0" smtClean="0"/>
              <a:t> concerns. VP3 showed potential</a:t>
            </a:r>
            <a:r>
              <a:rPr lang="en-US" dirty="0"/>
              <a:t> </a:t>
            </a:r>
            <a:r>
              <a:rPr lang="en-US" dirty="0" smtClean="0">
                <a:sym typeface="Wingdings" panose="05000000000000000000" pitchFamily="2" charset="2"/>
              </a:rPr>
              <a:t> </a:t>
            </a:r>
            <a:r>
              <a:rPr lang="en-US" dirty="0">
                <a:sym typeface="Wingdings" panose="05000000000000000000" pitchFamily="2" charset="2"/>
              </a:rPr>
              <a:t>D</a:t>
            </a:r>
            <a:r>
              <a:rPr lang="en-US" dirty="0" smtClean="0">
                <a:sym typeface="Wingdings" panose="05000000000000000000" pitchFamily="2" charset="2"/>
              </a:rPr>
              <a:t>irectives on 40 loops gave </a:t>
            </a:r>
            <a:r>
              <a:rPr lang="en-US" smtClean="0">
                <a:sym typeface="Wingdings" panose="05000000000000000000" pitchFamily="2" charset="2"/>
              </a:rPr>
              <a:t>1.5X </a:t>
            </a:r>
            <a:r>
              <a:rPr lang="en-US" smtClean="0">
                <a:sym typeface="Wingdings" panose="05000000000000000000" pitchFamily="2" charset="2"/>
              </a:rPr>
              <a:t>app-level </a:t>
            </a:r>
            <a:r>
              <a:rPr lang="en-US" dirty="0" smtClean="0">
                <a:sym typeface="Wingdings" panose="05000000000000000000" pitchFamily="2" charset="2"/>
              </a:rPr>
              <a:t>speedup.</a:t>
            </a:r>
            <a:r>
              <a:rPr lang="en-US" dirty="0">
                <a:sym typeface="Wingdings" panose="05000000000000000000" pitchFamily="2" charset="2"/>
              </a:rPr>
              <a:t> </a:t>
            </a:r>
            <a:r>
              <a:rPr lang="en-US" dirty="0" smtClean="0">
                <a:sym typeface="Wingdings" panose="05000000000000000000" pitchFamily="2" charset="2"/>
              </a:rPr>
              <a:t>  </a:t>
            </a:r>
            <a:r>
              <a:rPr lang="en-US" smtClean="0"/>
              <a:t>One </a:t>
            </a:r>
            <a:r>
              <a:rPr lang="en-US" smtClean="0"/>
              <a:t>VP3 error</a:t>
            </a:r>
            <a:r>
              <a:rPr lang="en-US" dirty="0" smtClean="0"/>
              <a:t>: g2c</a:t>
            </a:r>
            <a:endParaRPr lang="en-US" dirty="0"/>
          </a:p>
        </p:txBody>
      </p:sp>
      <p:pic>
        <p:nvPicPr>
          <p:cNvPr id="8" name="Content Placeholder 7"/>
          <p:cNvPicPr>
            <a:picLocks noGrp="1" noChangeAspect="1"/>
          </p:cNvPicPr>
          <p:nvPr>
            <p:ph idx="1"/>
          </p:nvPr>
        </p:nvPicPr>
        <p:blipFill>
          <a:blip r:embed="rId2"/>
          <a:stretch>
            <a:fillRect/>
          </a:stretch>
        </p:blipFill>
        <p:spPr>
          <a:xfrm>
            <a:off x="5149647" y="1161916"/>
            <a:ext cx="7075373" cy="4476644"/>
          </a:xfrm>
          <a:prstGeom prst="rect">
            <a:avLst/>
          </a:prstGeom>
        </p:spPr>
      </p:pic>
      <p:pic>
        <p:nvPicPr>
          <p:cNvPr id="9" name="Picture 8"/>
          <p:cNvPicPr>
            <a:picLocks noChangeAspect="1"/>
          </p:cNvPicPr>
          <p:nvPr/>
        </p:nvPicPr>
        <p:blipFill>
          <a:blip r:embed="rId3"/>
          <a:stretch>
            <a:fillRect/>
          </a:stretch>
        </p:blipFill>
        <p:spPr>
          <a:xfrm>
            <a:off x="196648" y="966665"/>
            <a:ext cx="4973614" cy="4867146"/>
          </a:xfrm>
          <a:prstGeom prst="rect">
            <a:avLst/>
          </a:prstGeom>
        </p:spPr>
      </p:pic>
      <p:sp>
        <p:nvSpPr>
          <p:cNvPr id="10" name="TextBox 9"/>
          <p:cNvSpPr txBox="1"/>
          <p:nvPr/>
        </p:nvSpPr>
        <p:spPr>
          <a:xfrm>
            <a:off x="455728" y="5853188"/>
            <a:ext cx="5524500" cy="923330"/>
          </a:xfrm>
          <a:prstGeom prst="rect">
            <a:avLst/>
          </a:prstGeom>
          <a:noFill/>
        </p:spPr>
        <p:txBody>
          <a:bodyPr wrap="square" rtlCol="0">
            <a:spAutoFit/>
          </a:bodyPr>
          <a:lstStyle/>
          <a:p>
            <a:r>
              <a:rPr lang="en-US" dirty="0" smtClean="0"/>
              <a:t>VP3 operation. Set performance threshold (theta=1.2 here), run tool with real data. Results ignore dependences, etc., so may have errors.</a:t>
            </a:r>
            <a:endParaRPr lang="en-US" dirty="0"/>
          </a:p>
        </p:txBody>
      </p:sp>
    </p:spTree>
    <p:extLst>
      <p:ext uri="{BB962C8B-B14F-4D97-AF65-F5344CB8AC3E}">
        <p14:creationId xmlns:p14="http://schemas.microsoft.com/office/powerpoint/2010/main" val="1458792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924" y="647114"/>
            <a:ext cx="8827476" cy="6340763"/>
          </a:xfrm>
          <a:prstGeom prst="rect">
            <a:avLst/>
          </a:prstGeom>
        </p:spPr>
      </p:pic>
      <p:sp>
        <p:nvSpPr>
          <p:cNvPr id="3" name="TextBox 2"/>
          <p:cNvSpPr txBox="1"/>
          <p:nvPr/>
        </p:nvSpPr>
        <p:spPr>
          <a:xfrm>
            <a:off x="1051309" y="0"/>
            <a:ext cx="10823331" cy="584775"/>
          </a:xfrm>
          <a:prstGeom prst="rect">
            <a:avLst/>
          </a:prstGeom>
          <a:noFill/>
        </p:spPr>
        <p:txBody>
          <a:bodyPr wrap="square" rtlCol="0">
            <a:spAutoFit/>
          </a:bodyPr>
          <a:lstStyle/>
          <a:p>
            <a:r>
              <a:rPr lang="en-US" sz="3200" dirty="0" smtClean="0"/>
              <a:t>Policy tool PCOQ (</a:t>
            </a:r>
            <a:r>
              <a:rPr lang="en-US" sz="3200" dirty="0" smtClean="0"/>
              <a:t>opt), </a:t>
            </a:r>
            <a:r>
              <a:rPr lang="en-US" sz="3200" dirty="0" err="1" smtClean="0"/>
              <a:t>PCaQ</a:t>
            </a:r>
            <a:r>
              <a:rPr lang="en-US" sz="3200" dirty="0" smtClean="0"/>
              <a:t> (approx.)  </a:t>
            </a:r>
            <a:r>
              <a:rPr lang="en-US" sz="3200" dirty="0" err="1" smtClean="0"/>
              <a:t>E</a:t>
            </a:r>
            <a:r>
              <a:rPr lang="en-US" dirty="0" err="1" smtClean="0"/>
              <a:t>save</a:t>
            </a:r>
            <a:r>
              <a:rPr lang="en-US" sz="3200" dirty="0" smtClean="0"/>
              <a:t> </a:t>
            </a:r>
            <a:r>
              <a:rPr lang="en-US" sz="3200" dirty="0" smtClean="0"/>
              <a:t>v. RTH – D(ram)</a:t>
            </a:r>
            <a:endParaRPr lang="en-US" sz="3200" dirty="0"/>
          </a:p>
        </p:txBody>
      </p:sp>
      <p:sp>
        <p:nvSpPr>
          <p:cNvPr id="4" name="TextBox 3"/>
          <p:cNvSpPr txBox="1"/>
          <p:nvPr/>
        </p:nvSpPr>
        <p:spPr>
          <a:xfrm>
            <a:off x="1051309" y="6457890"/>
            <a:ext cx="8839200" cy="400110"/>
          </a:xfrm>
          <a:prstGeom prst="rect">
            <a:avLst/>
          </a:prstGeom>
          <a:solidFill>
            <a:srgbClr val="FFC000"/>
          </a:solidFill>
        </p:spPr>
        <p:txBody>
          <a:bodyPr wrap="square" rtlCol="0">
            <a:spAutoFit/>
          </a:bodyPr>
          <a:lstStyle/>
          <a:p>
            <a:r>
              <a:rPr lang="en-US" sz="2000" dirty="0" smtClean="0"/>
              <a:t>40% package </a:t>
            </a:r>
            <a:r>
              <a:rPr lang="en-US" sz="2000" dirty="0" err="1" smtClean="0"/>
              <a:t>wrkld</a:t>
            </a:r>
            <a:r>
              <a:rPr lang="en-US" sz="2000" dirty="0"/>
              <a:t>-</a:t>
            </a:r>
            <a:r>
              <a:rPr lang="en-US" sz="2000" dirty="0" smtClean="0"/>
              <a:t>power saved, less than 4% performance loss (depends on </a:t>
            </a:r>
            <a:r>
              <a:rPr lang="en-US" sz="2000" dirty="0" err="1" smtClean="0"/>
              <a:t>Dsize</a:t>
            </a:r>
            <a:r>
              <a:rPr lang="en-US" sz="2000" dirty="0" smtClean="0"/>
              <a:t>)</a:t>
            </a:r>
            <a:endParaRPr lang="en-US" sz="2000" dirty="0"/>
          </a:p>
        </p:txBody>
      </p:sp>
      <p:sp>
        <p:nvSpPr>
          <p:cNvPr id="5" name="Rounded Rectangular Callout 4"/>
          <p:cNvSpPr/>
          <p:nvPr/>
        </p:nvSpPr>
        <p:spPr>
          <a:xfrm>
            <a:off x="1143000" y="5531431"/>
            <a:ext cx="1226569" cy="609600"/>
          </a:xfrm>
          <a:prstGeom prst="wedgeRoundRectCallout">
            <a:avLst>
              <a:gd name="adj1" fmla="val 78761"/>
              <a:gd name="adj2" fmla="val -916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Normalize to RTH</a:t>
            </a:r>
            <a:endParaRPr lang="en-US"/>
          </a:p>
        </p:txBody>
      </p:sp>
    </p:spTree>
    <p:extLst>
      <p:ext uri="{BB962C8B-B14F-4D97-AF65-F5344CB8AC3E}">
        <p14:creationId xmlns:p14="http://schemas.microsoft.com/office/powerpoint/2010/main" val="363698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94" y="350488"/>
            <a:ext cx="10515600" cy="377332"/>
          </a:xfrm>
        </p:spPr>
        <p:txBody>
          <a:bodyPr>
            <a:normAutofit fontScale="90000"/>
          </a:bodyPr>
          <a:lstStyle/>
          <a:p>
            <a:r>
              <a:rPr lang="en-US" sz="2400" dirty="0" smtClean="0"/>
              <a:t>Max C/E </a:t>
            </a:r>
            <a:r>
              <a:rPr lang="en-US" sz="2400" dirty="0" err="1" smtClean="0"/>
              <a:t>s.t.</a:t>
            </a:r>
            <a:r>
              <a:rPr lang="en-US" sz="2400" dirty="0" smtClean="0"/>
              <a:t> </a:t>
            </a:r>
            <a:r>
              <a:rPr lang="en-US" sz="2400" dirty="0" err="1" smtClean="0"/>
              <a:t>W</a:t>
            </a:r>
            <a:r>
              <a:rPr lang="en-US" sz="1100" dirty="0" err="1" smtClean="0"/>
              <a:t>limit</a:t>
            </a:r>
            <a:r>
              <a:rPr lang="en-US" sz="1100" dirty="0" smtClean="0"/>
              <a:t> </a:t>
            </a:r>
            <a:r>
              <a:rPr lang="en-US" sz="2400" dirty="0" smtClean="0"/>
              <a:t>using 12 core HSW, NR </a:t>
            </a:r>
            <a:r>
              <a:rPr lang="en-US" sz="2400" dirty="0" err="1" smtClean="0"/>
              <a:t>codelets</a:t>
            </a:r>
            <a:r>
              <a:rPr lang="en-US" sz="2400" dirty="0" smtClean="0"/>
              <a:t> @2.3 GHz</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0841616"/>
              </p:ext>
            </p:extLst>
          </p:nvPr>
        </p:nvGraphicFramePr>
        <p:xfrm>
          <a:off x="899325" y="723300"/>
          <a:ext cx="11077682" cy="4989106"/>
        </p:xfrm>
        <a:graphic>
          <a:graphicData uri="http://schemas.openxmlformats.org/drawingml/2006/table">
            <a:tbl>
              <a:tblPr>
                <a:tableStyleId>{5C22544A-7EE6-4342-B048-85BDC9FD1C3A}</a:tableStyleId>
              </a:tblPr>
              <a:tblGrid>
                <a:gridCol w="1416613"/>
                <a:gridCol w="845202"/>
                <a:gridCol w="690449"/>
                <a:gridCol w="834773"/>
                <a:gridCol w="788290"/>
                <a:gridCol w="889932"/>
                <a:gridCol w="889932"/>
                <a:gridCol w="882621"/>
                <a:gridCol w="897240"/>
                <a:gridCol w="689287"/>
                <a:gridCol w="816429"/>
                <a:gridCol w="865414"/>
                <a:gridCol w="571500"/>
              </a:tblGrid>
              <a:tr h="668783">
                <a:tc>
                  <a:txBody>
                    <a:bodyPr/>
                    <a:lstStyle/>
                    <a:p>
                      <a:pPr algn="ctr" fontAlgn="ctr"/>
                      <a:r>
                        <a:rPr lang="en-US" sz="1600" b="1" u="none" strike="noStrike" dirty="0">
                          <a:effectLst/>
                        </a:rPr>
                        <a:t>Code</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err="1" smtClean="0">
                          <a:effectLst/>
                        </a:rPr>
                        <a:t>Sc</a:t>
                      </a:r>
                      <a:r>
                        <a:rPr lang="en-US" sz="1600" b="1" u="none" strike="noStrike" dirty="0" smtClean="0">
                          <a:effectLst/>
                        </a:rPr>
                        <a:t>/VEC</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smtClean="0">
                          <a:effectLst/>
                        </a:rPr>
                        <a:t>Pre-fetch</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err="1">
                          <a:effectLst/>
                        </a:rPr>
                        <a:t>Freq</a:t>
                      </a:r>
                      <a:r>
                        <a:rPr lang="en-US" sz="1600" b="1" u="none" strike="noStrike" dirty="0">
                          <a:effectLst/>
                        </a:rPr>
                        <a:t> </a:t>
                      </a:r>
                      <a:r>
                        <a:rPr lang="en-US" sz="1600" b="1" u="none" strike="noStrike" dirty="0" smtClean="0">
                          <a:effectLst/>
                        </a:rPr>
                        <a:t>Core</a:t>
                      </a:r>
                    </a:p>
                    <a:p>
                      <a:pPr algn="ctr" fontAlgn="ctr"/>
                      <a:r>
                        <a:rPr lang="en-US" sz="1600" b="1" u="none" strike="noStrike" dirty="0" smtClean="0">
                          <a:effectLst/>
                        </a:rPr>
                        <a:t>/</a:t>
                      </a:r>
                      <a:r>
                        <a:rPr lang="en-US" sz="1600" b="1" u="none" strike="noStrike" dirty="0" err="1">
                          <a:effectLst/>
                        </a:rPr>
                        <a:t>Unc</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CORES</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CPI_D</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P (W)</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C (</a:t>
                      </a:r>
                      <a:r>
                        <a:rPr lang="en-US" sz="1600" b="1" u="none" strike="noStrike" dirty="0" err="1">
                          <a:effectLst/>
                        </a:rPr>
                        <a:t>Gflops</a:t>
                      </a:r>
                      <a:r>
                        <a:rPr lang="en-US" sz="1600" b="1" u="none" strike="noStrike" dirty="0">
                          <a:effectLst/>
                        </a:rPr>
                        <a:t>)</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C/E</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C/W</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T (</a:t>
                      </a:r>
                      <a:r>
                        <a:rPr lang="en-US" sz="1600" b="1" u="none" strike="noStrike" dirty="0" err="1">
                          <a:effectLst/>
                        </a:rPr>
                        <a:t>ms</a:t>
                      </a:r>
                      <a:r>
                        <a:rPr lang="en-US" sz="1600" b="1" u="none" strike="noStrike" dirty="0">
                          <a:effectLst/>
                        </a:rPr>
                        <a:t>)</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u="none" strike="noStrike" dirty="0">
                          <a:effectLst/>
                        </a:rPr>
                        <a:t>E (</a:t>
                      </a:r>
                      <a:r>
                        <a:rPr lang="en-US" sz="1600" b="1" u="none" strike="noStrike" dirty="0" err="1">
                          <a:effectLst/>
                        </a:rPr>
                        <a:t>mJ</a:t>
                      </a:r>
                      <a:r>
                        <a:rPr lang="en-US" sz="1600" b="1" u="none" strike="noStrike" dirty="0">
                          <a:effectLst/>
                        </a:rPr>
                        <a:t>)</a:t>
                      </a:r>
                      <a:endParaRPr lang="en-US" sz="1600" b="1" i="0" u="none" strike="noStrike" dirty="0">
                        <a:solidFill>
                          <a:srgbClr val="000000"/>
                        </a:solidFill>
                        <a:effectLst/>
                        <a:latin typeface="Arial" panose="020B0604020202020204" pitchFamily="34" charset="0"/>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smtClean="0">
                          <a:solidFill>
                            <a:srgbClr val="000000"/>
                          </a:solidFill>
                          <a:effectLst/>
                          <a:latin typeface="+mn-lt"/>
                        </a:rPr>
                        <a:t>∆E rank</a:t>
                      </a:r>
                      <a:endParaRPr lang="en-US" sz="1600" b="1" i="0" u="none" strike="noStrike" dirty="0">
                        <a:solidFill>
                          <a:srgbClr val="000000"/>
                        </a:solidFill>
                        <a:effectLst/>
                        <a:latin typeface="+mn-lt"/>
                      </a:endParaRPr>
                    </a:p>
                  </a:txBody>
                  <a:tcPr marL="6788" marR="6788" marT="6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27027">
                <a:tc>
                  <a:txBody>
                    <a:bodyPr/>
                    <a:lstStyle/>
                    <a:p>
                      <a:pPr algn="l" fontAlgn="b"/>
                      <a:r>
                        <a:rPr lang="en-US" sz="1400" u="none" strike="noStrike" dirty="0">
                          <a:effectLst/>
                        </a:rPr>
                        <a:t>balanc_3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40.92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51.70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2.70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28.47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smtClean="0">
                          <a:effectLst/>
                        </a:rPr>
                        <a:t>1471.53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3</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33837">
                <a:tc>
                  <a:txBody>
                    <a:bodyPr/>
                    <a:lstStyle/>
                    <a:p>
                      <a:pPr algn="l" fontAlgn="b"/>
                      <a:r>
                        <a:rPr lang="en-US" sz="1400" u="none" strike="noStrike" dirty="0">
                          <a:effectLst/>
                        </a:rPr>
                        <a:t>elmhes_10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u="none" strike="noStrike" dirty="0">
                          <a:effectLst/>
                        </a:rPr>
                        <a:t>SC</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1900000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81.85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61.53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5.40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3.08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28.47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1751.77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8</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elmhes_11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dirty="0">
                          <a:effectLst/>
                        </a:rPr>
                        <a:t>Off</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r" fontAlgn="b"/>
                      <a:r>
                        <a:rPr lang="en-US" sz="1400" u="none" strike="noStrike" dirty="0">
                          <a:effectLst/>
                        </a:rPr>
                        <a:t>1900000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915.64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57.92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0.48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0.26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a:effectLst/>
                        </a:rPr>
                        <a:t>0.01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31.85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1844.58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5</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27027">
                <a:tc>
                  <a:txBody>
                    <a:bodyPr/>
                    <a:lstStyle/>
                    <a:p>
                      <a:pPr algn="l" fontAlgn="b"/>
                      <a:r>
                        <a:rPr lang="en-US" sz="1400" u="none" strike="noStrike" dirty="0">
                          <a:effectLst/>
                        </a:rPr>
                        <a:t>hqr-sq_12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2300000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8.47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83.48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a:effectLst/>
                        </a:rPr>
                        <a:t>26.07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35.82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8.72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727.77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10</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lop_13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2000000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84.08</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67.60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21.01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34.71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8.96</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605.37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17</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27027">
                <a:tc>
                  <a:txBody>
                    <a:bodyPr/>
                    <a:lstStyle/>
                    <a:p>
                      <a:pPr algn="l" fontAlgn="b"/>
                      <a:r>
                        <a:rPr lang="en-US" sz="1400" u="none" strike="noStrike" dirty="0">
                          <a:effectLst/>
                        </a:rPr>
                        <a:t>ludcmp-sq_4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2000000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400" u="none" strike="noStrike">
                          <a:effectLst/>
                        </a:rPr>
                        <a:t>93.09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62.35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7.91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a:effectLst/>
                        </a:rPr>
                        <a:t>0.13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114.98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7169.28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solidFill>
                            <a:srgbClr val="000000"/>
                          </a:solidFill>
                          <a:effectLst/>
                          <a:latin typeface="+mn-lt"/>
                        </a:rPr>
                        <a:t>7</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matadd-flb_16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u="none" strike="noStrike" dirty="0">
                          <a:effectLst/>
                        </a:rPr>
                        <a:t>SC</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1900000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92.74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62.87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2.38</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3.79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0.04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9.99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628.22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9</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a:effectLst/>
                        </a:rPr>
                        <a:t>mprove_8</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2.1/2.3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17.53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77.57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50.37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133.10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0.65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4.88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378.46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12</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mprove_9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u="none" strike="noStrike" dirty="0">
                          <a:effectLst/>
                        </a:rPr>
                        <a:t>SC</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84.98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58.20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2.60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1.51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a:effectLst/>
                        </a:rPr>
                        <a:t>0.04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29.56</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1720.36</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6</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relax2_26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2.1/2.3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70.27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75.49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10.21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1.48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a:effectLst/>
                        </a:rPr>
                        <a:t>0.14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91.54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6910.31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solidFill>
                            <a:srgbClr val="000000"/>
                          </a:solidFill>
                          <a:effectLst/>
                          <a:latin typeface="+mn-lt"/>
                        </a:rPr>
                        <a:t>19</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27027">
                <a:tc>
                  <a:txBody>
                    <a:bodyPr/>
                    <a:lstStyle/>
                    <a:p>
                      <a:pPr algn="l" fontAlgn="b"/>
                      <a:r>
                        <a:rPr lang="en-US" sz="1400" u="none" strike="noStrike" dirty="0">
                          <a:effectLst/>
                        </a:rPr>
                        <a:t>rstrct_29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SC</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2.1/2.3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105.66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74.51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12.54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14.91</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0.17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11.29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841.00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18</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27027">
                <a:tc>
                  <a:txBody>
                    <a:bodyPr/>
                    <a:lstStyle/>
                    <a:p>
                      <a:pPr algn="l" fontAlgn="b"/>
                      <a:r>
                        <a:rPr lang="en-US" sz="1400" u="none" strike="noStrike">
                          <a:effectLst/>
                        </a:rPr>
                        <a:t>s1244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1900000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400" u="none" strike="noStrike" dirty="0">
                          <a:effectLst/>
                        </a:rPr>
                        <a:t>72.81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60.32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15.16</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27.57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0.25</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549.88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027">
                <a:tc>
                  <a:txBody>
                    <a:bodyPr/>
                    <a:lstStyle/>
                    <a:p>
                      <a:pPr algn="l" fontAlgn="b"/>
                      <a:r>
                        <a:rPr lang="en-US" sz="1400" u="none" strike="noStrike">
                          <a:effectLst/>
                        </a:rPr>
                        <a:t>s319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400" u="none" strike="noStrike" dirty="0">
                          <a:effectLst/>
                        </a:rPr>
                        <a:t>151.32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57.94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9.73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17.72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0.17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9.47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548.89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027">
                <a:tc>
                  <a:txBody>
                    <a:bodyPr/>
                    <a:lstStyle/>
                    <a:p>
                      <a:pPr algn="l" fontAlgn="b"/>
                      <a:r>
                        <a:rPr lang="en-US" sz="1400" u="none" strike="noStrike">
                          <a:effectLst/>
                        </a:rPr>
                        <a:t>svbksb_3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2200000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400" u="none" strike="noStrike" dirty="0">
                          <a:effectLst/>
                        </a:rPr>
                        <a:t>28.04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77.81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52.49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144.07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0.67</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4.68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364.32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4</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27027">
                <a:tc>
                  <a:txBody>
                    <a:bodyPr/>
                    <a:lstStyle/>
                    <a:p>
                      <a:pPr algn="l" fontAlgn="b"/>
                      <a:r>
                        <a:rPr lang="en-US" sz="1400" u="none" strike="noStrike" dirty="0">
                          <a:effectLst/>
                        </a:rPr>
                        <a:t>svdcmp_11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n-US" sz="1400" u="none" strike="noStrike" dirty="0">
                          <a:effectLst/>
                        </a:rPr>
                        <a:t>SC</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1400" u="none" strike="noStrike" dirty="0">
                          <a:effectLst/>
                        </a:rPr>
                        <a:t>Off</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400" u="none" strike="noStrike" dirty="0">
                          <a:effectLst/>
                        </a:rPr>
                        <a:t>136.80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53.69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0.34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0.27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0.01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22.84</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1226.20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27027">
                <a:tc>
                  <a:txBody>
                    <a:bodyPr/>
                    <a:lstStyle/>
                    <a:p>
                      <a:pPr algn="l" fontAlgn="b"/>
                      <a:r>
                        <a:rPr lang="en-US" sz="1400" u="none" strike="noStrike" dirty="0">
                          <a:effectLst/>
                        </a:rPr>
                        <a:t>svdcmp_13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85.00</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55.78</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7.79</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4.73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0.14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29.56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1649.07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mn-lt"/>
                        </a:rPr>
                        <a:t>11</a:t>
                      </a:r>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7027">
                <a:tc>
                  <a:txBody>
                    <a:bodyPr/>
                    <a:lstStyle/>
                    <a:p>
                      <a:pPr algn="l" fontAlgn="b"/>
                      <a:r>
                        <a:rPr lang="en-US" sz="1400" u="none" strike="noStrike" dirty="0">
                          <a:effectLst/>
                        </a:rPr>
                        <a:t>svdcmp_14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u="none" strike="noStrike" dirty="0">
                          <a:effectLst/>
                        </a:rPr>
                        <a:t>AVX2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On</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1800000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167.93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58.06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2.63</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1.55</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0.05</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29.21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1695.80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027">
                <a:tc>
                  <a:txBody>
                    <a:bodyPr/>
                    <a:lstStyle/>
                    <a:p>
                      <a:pPr algn="l" fontAlgn="b"/>
                      <a:r>
                        <a:rPr lang="en-US" sz="1400" u="none" strike="noStrike" dirty="0">
                          <a:effectLst/>
                        </a:rPr>
                        <a:t>svdcmp_6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dirty="0">
                          <a:effectLst/>
                        </a:rPr>
                        <a:t>Off</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r>
                        <a:rPr lang="en-US" sz="1400" u="none" strike="noStrike">
                          <a:effectLst/>
                        </a:rPr>
                        <a:t>2.2/2.3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160.90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69.67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1.37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3.52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0.02</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5.60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389.91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mn-lt"/>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027">
                <a:tc>
                  <a:txBody>
                    <a:bodyPr/>
                    <a:lstStyle/>
                    <a:p>
                      <a:pPr algn="l" fontAlgn="b"/>
                      <a:r>
                        <a:rPr lang="en-US" sz="1400" u="none" strike="noStrike" dirty="0">
                          <a:effectLst/>
                        </a:rPr>
                        <a:t>toeplz_1</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SSE</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u="none" strike="noStrike" dirty="0">
                          <a:effectLst/>
                        </a:rPr>
                        <a:t>On</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2.1/2.3</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45.39</a:t>
                      </a:r>
                      <a:endParaRPr lang="en-US" sz="1400" b="0" i="0" u="none" strike="noStrike">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74.97</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u="none" strike="noStrike" dirty="0">
                          <a:effectLst/>
                        </a:rPr>
                        <a:t>19.46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54.80</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0.26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4.74</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u="none" strike="noStrike" dirty="0">
                          <a:effectLst/>
                        </a:rPr>
                        <a:t>355.06</a:t>
                      </a:r>
                      <a:endParaRPr lang="en-US" sz="1400" b="0" i="0" u="none" strike="noStrike" dirty="0">
                        <a:solidFill>
                          <a:srgbClr val="000000"/>
                        </a:solidFill>
                        <a:effectLst/>
                        <a:latin typeface="Arial" panose="020B060402020202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  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6788" marR="6788" marT="6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9" name="Left Brace 8"/>
          <p:cNvSpPr/>
          <p:nvPr/>
        </p:nvSpPr>
        <p:spPr>
          <a:xfrm rot="16200000">
            <a:off x="3496965" y="4602187"/>
            <a:ext cx="389259" cy="2818727"/>
          </a:xfrm>
          <a:prstGeom prst="leftBrace">
            <a:avLst>
              <a:gd name="adj1" fmla="val 8333"/>
              <a:gd name="adj2" fmla="val 4342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554801" y="6360199"/>
            <a:ext cx="2996478" cy="369332"/>
          </a:xfrm>
          <a:prstGeom prst="rect">
            <a:avLst/>
          </a:prstGeom>
          <a:solidFill>
            <a:srgbClr val="FFC000"/>
          </a:solidFill>
        </p:spPr>
        <p:txBody>
          <a:bodyPr wrap="square" rtlCol="0">
            <a:spAutoFit/>
          </a:bodyPr>
          <a:lstStyle/>
          <a:p>
            <a:r>
              <a:rPr lang="en-US" dirty="0" smtClean="0"/>
              <a:t> </a:t>
            </a:r>
            <a:r>
              <a:rPr lang="en-US" b="1" dirty="0" smtClean="0"/>
              <a:t>~ 6-8 Hidden </a:t>
            </a:r>
            <a:r>
              <a:rPr lang="en-US" dirty="0" smtClean="0"/>
              <a:t>architectures</a:t>
            </a:r>
            <a:endParaRPr lang="en-US" dirty="0"/>
          </a:p>
        </p:txBody>
      </p:sp>
      <p:sp>
        <p:nvSpPr>
          <p:cNvPr id="11" name="Left Brace 10"/>
          <p:cNvSpPr/>
          <p:nvPr/>
        </p:nvSpPr>
        <p:spPr>
          <a:xfrm rot="16200000">
            <a:off x="7977492" y="3450445"/>
            <a:ext cx="389259" cy="5197284"/>
          </a:xfrm>
          <a:prstGeom prst="leftBrace">
            <a:avLst>
              <a:gd name="adj1" fmla="val 8333"/>
              <a:gd name="adj2" fmla="val 4342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139543" y="6316243"/>
            <a:ext cx="3937804" cy="369332"/>
          </a:xfrm>
          <a:prstGeom prst="rect">
            <a:avLst/>
          </a:prstGeom>
          <a:noFill/>
        </p:spPr>
        <p:txBody>
          <a:bodyPr wrap="square" rtlCol="0">
            <a:spAutoFit/>
          </a:bodyPr>
          <a:lstStyle/>
          <a:p>
            <a:r>
              <a:rPr lang="en-US" dirty="0" smtClean="0"/>
              <a:t> S</a:t>
            </a:r>
            <a:r>
              <a:rPr lang="en-US" b="1" dirty="0" smtClean="0"/>
              <a:t>ystem responses for </a:t>
            </a:r>
            <a:r>
              <a:rPr lang="en-US" b="1" dirty="0" err="1" smtClean="0"/>
              <a:t>Qprof</a:t>
            </a:r>
            <a:r>
              <a:rPr lang="en-US" b="1" dirty="0" smtClean="0"/>
              <a:t> display</a:t>
            </a:r>
            <a:endParaRPr lang="en-US" b="1" dirty="0"/>
          </a:p>
        </p:txBody>
      </p:sp>
      <p:sp>
        <p:nvSpPr>
          <p:cNvPr id="13" name="Rectangle 12"/>
          <p:cNvSpPr/>
          <p:nvPr/>
        </p:nvSpPr>
        <p:spPr>
          <a:xfrm>
            <a:off x="1151494" y="-72529"/>
            <a:ext cx="5202643" cy="523220"/>
          </a:xfrm>
          <a:prstGeom prst="rect">
            <a:avLst/>
          </a:prstGeom>
        </p:spPr>
        <p:txBody>
          <a:bodyPr wrap="none">
            <a:spAutoFit/>
          </a:bodyPr>
          <a:lstStyle/>
          <a:p>
            <a:r>
              <a:rPr lang="en-US" sz="2800" dirty="0"/>
              <a:t>Policy tool PCOQ (optimal</a:t>
            </a:r>
            <a:r>
              <a:rPr lang="en-US" sz="2800" dirty="0" smtClean="0"/>
              <a:t>) output </a:t>
            </a:r>
            <a:endParaRPr lang="en-US" sz="2800" dirty="0"/>
          </a:p>
        </p:txBody>
      </p:sp>
      <p:graphicFrame>
        <p:nvGraphicFramePr>
          <p:cNvPr id="21" name="Table 20"/>
          <p:cNvGraphicFramePr>
            <a:graphicFrameLocks noGrp="1"/>
          </p:cNvGraphicFramePr>
          <p:nvPr>
            <p:extLst>
              <p:ext uri="{D42A27DB-BD31-4B8C-83A1-F6EECF244321}">
                <p14:modId xmlns:p14="http://schemas.microsoft.com/office/powerpoint/2010/main" val="807307710"/>
              </p:ext>
            </p:extLst>
          </p:nvPr>
        </p:nvGraphicFramePr>
        <p:xfrm>
          <a:off x="195943" y="5781931"/>
          <a:ext cx="1770593" cy="876300"/>
        </p:xfrm>
        <a:graphic>
          <a:graphicData uri="http://schemas.openxmlformats.org/drawingml/2006/table">
            <a:tbl>
              <a:tblPr/>
              <a:tblGrid>
                <a:gridCol w="638492"/>
                <a:gridCol w="1132101"/>
              </a:tblGrid>
              <a:tr h="158756">
                <a:tc>
                  <a:txBody>
                    <a:bodyPr/>
                    <a:lstStyle/>
                    <a:p>
                      <a:pPr algn="l" fontAlgn="b"/>
                      <a:r>
                        <a:rPr lang="en-US" sz="1100" b="1" i="0" u="none" strike="noStrike" dirty="0" smtClean="0">
                          <a:solidFill>
                            <a:srgbClr val="000000"/>
                          </a:solidFill>
                          <a:effectLst/>
                          <a:latin typeface="Calibri" panose="020F0502020204030204" pitchFamily="34" charset="0"/>
                        </a:rPr>
                        <a:t> Legend</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100" b="1" i="0" u="none" strike="noStrike" dirty="0" smtClean="0">
                          <a:solidFill>
                            <a:srgbClr val="000000"/>
                          </a:solidFill>
                          <a:effectLst/>
                          <a:latin typeface="Calibri" panose="020F0502020204030204" pitchFamily="34" charset="0"/>
                        </a:rPr>
                        <a:t>Source code type</a:t>
                      </a:r>
                      <a:endParaRPr lang="en-US" sz="1100" b="1"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19532">
                <a:tc>
                  <a:txBody>
                    <a:bodyPr/>
                    <a:lstStyle/>
                    <a:p>
                      <a:pPr algn="l" fontAlgn="b"/>
                      <a:r>
                        <a:rPr lang="en-US" sz="1100" b="0" i="0" u="none" strike="noStrike" dirty="0" smtClean="0">
                          <a:solidFill>
                            <a:srgbClr val="000000"/>
                          </a:solidFill>
                          <a:effectLst/>
                          <a:latin typeface="Calibri" panose="020F0502020204030204" pitchFamily="34" charset="0"/>
                        </a:rPr>
                        <a:t> Streaming</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r>
              <a:tr h="158756">
                <a:tc>
                  <a:txBody>
                    <a:bodyPr/>
                    <a:lstStyle/>
                    <a:p>
                      <a:pPr algn="l" fontAlgn="b"/>
                      <a:r>
                        <a:rPr lang="en-US" sz="1100" b="0" i="0" u="none" strike="noStrike" dirty="0" smtClean="0">
                          <a:solidFill>
                            <a:srgbClr val="000000"/>
                          </a:solidFill>
                          <a:effectLst/>
                          <a:latin typeface="Calibri" panose="020F0502020204030204" pitchFamily="34" charset="0"/>
                        </a:rPr>
                        <a:t> LD </a:t>
                      </a:r>
                      <a:r>
                        <a:rPr lang="en-US" sz="1100" b="0" i="0" u="none" strike="noStrike" dirty="0">
                          <a:solidFill>
                            <a:srgbClr val="000000"/>
                          </a:solidFill>
                          <a:effectLst/>
                          <a:latin typeface="Calibri" panose="020F0502020204030204" pitchFamily="34" charset="0"/>
                        </a:rPr>
                        <a:t>access</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chemeClr val="bg1">
                        <a:lumMod val="75000"/>
                      </a:schemeClr>
                    </a:solidFill>
                  </a:tcPr>
                </a:tc>
                <a:tc>
                  <a:txBody>
                    <a:bodyPr/>
                    <a:lstStyle/>
                    <a:p>
                      <a:pPr algn="l" fontAlgn="b"/>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chemeClr val="bg1">
                        <a:lumMod val="65000"/>
                      </a:schemeClr>
                    </a:solidFill>
                  </a:tcPr>
                </a:tc>
              </a:tr>
              <a:tr h="158756">
                <a:tc>
                  <a:txBody>
                    <a:bodyPr/>
                    <a:lstStyle/>
                    <a:p>
                      <a:pPr algn="l" fontAlgn="b"/>
                      <a:r>
                        <a:rPr lang="en-US" sz="1100" b="0" i="0" u="none" strike="noStrike" dirty="0" smtClean="0">
                          <a:solidFill>
                            <a:srgbClr val="000000"/>
                          </a:solidFill>
                          <a:effectLst/>
                          <a:latin typeface="Calibri" panose="020F0502020204030204" pitchFamily="34" charset="0"/>
                        </a:rPr>
                        <a:t> Division</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chemeClr val="accent2">
                        <a:lumMod val="60000"/>
                        <a:lumOff val="40000"/>
                      </a:schemeClr>
                    </a:solidFill>
                  </a:tcPr>
                </a:tc>
                <a:tc>
                  <a:txBody>
                    <a:bodyPr/>
                    <a:lstStyle/>
                    <a:p>
                      <a:pPr algn="l" fontAlgn="b"/>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chemeClr val="accent2">
                        <a:lumMod val="60000"/>
                        <a:lumOff val="40000"/>
                      </a:schemeClr>
                    </a:solidFill>
                  </a:tcPr>
                </a:tc>
              </a:tr>
              <a:tr h="158756">
                <a:tc gridSpan="2">
                  <a:txBody>
                    <a:bodyPr/>
                    <a:lstStyle/>
                    <a:p>
                      <a:pPr algn="l" fontAlgn="b"/>
                      <a:r>
                        <a:rPr lang="en-US" sz="1100" b="0" i="0" u="none" strike="noStrike" dirty="0" smtClean="0">
                          <a:solidFill>
                            <a:srgbClr val="000000"/>
                          </a:solidFill>
                          <a:effectLst/>
                          <a:latin typeface="Calibri" panose="020F0502020204030204" pitchFamily="34" charset="0"/>
                        </a:rPr>
                        <a:t> Arithmetic</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58259024"/>
              </p:ext>
            </p:extLst>
          </p:nvPr>
        </p:nvGraphicFramePr>
        <p:xfrm>
          <a:off x="11272838" y="5826803"/>
          <a:ext cx="617537" cy="957262"/>
        </p:xfrm>
        <a:graphic>
          <a:graphicData uri="http://schemas.openxmlformats.org/presentationml/2006/ole">
            <mc:AlternateContent xmlns:mc="http://schemas.openxmlformats.org/markup-compatibility/2006">
              <mc:Choice xmlns:v="urn:schemas-microsoft-com:vml" Requires="v">
                <p:oleObj spid="_x0000_s8200" name="Worksheet" r:id="rId3" imgW="617114" imgH="738958" progId="Excel.Sheet.12">
                  <p:embed/>
                </p:oleObj>
              </mc:Choice>
              <mc:Fallback>
                <p:oleObj name="Worksheet" r:id="rId3" imgW="617114" imgH="738958" progId="Excel.Sheet.12">
                  <p:embed/>
                  <p:pic>
                    <p:nvPicPr>
                      <p:cNvPr id="0" name=""/>
                      <p:cNvPicPr/>
                      <p:nvPr/>
                    </p:nvPicPr>
                    <p:blipFill>
                      <a:blip r:embed="rId4"/>
                      <a:stretch>
                        <a:fillRect/>
                      </a:stretch>
                    </p:blipFill>
                    <p:spPr>
                      <a:xfrm>
                        <a:off x="11272838" y="5826803"/>
                        <a:ext cx="617537" cy="957262"/>
                      </a:xfrm>
                      <a:prstGeom prst="rect">
                        <a:avLst/>
                      </a:prstGeom>
                    </p:spPr>
                  </p:pic>
                </p:oleObj>
              </mc:Fallback>
            </mc:AlternateContent>
          </a:graphicData>
        </a:graphic>
      </p:graphicFrame>
    </p:spTree>
    <p:extLst>
      <p:ext uri="{BB962C8B-B14F-4D97-AF65-F5344CB8AC3E}">
        <p14:creationId xmlns:p14="http://schemas.microsoft.com/office/powerpoint/2010/main" val="2562145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365125"/>
            <a:ext cx="11829809" cy="1325563"/>
          </a:xfrm>
        </p:spPr>
        <p:txBody>
          <a:bodyPr>
            <a:normAutofit/>
          </a:bodyPr>
          <a:lstStyle/>
          <a:p>
            <a:r>
              <a:rPr lang="en-US" sz="4000" b="1" dirty="0" smtClean="0"/>
              <a:t>C. Status of technical system performance / last 10 years</a:t>
            </a:r>
            <a:endParaRPr lang="en-US" sz="4000" b="1" dirty="0"/>
          </a:p>
        </p:txBody>
      </p:sp>
      <p:sp>
        <p:nvSpPr>
          <p:cNvPr id="3" name="Content Placeholder 2"/>
          <p:cNvSpPr>
            <a:spLocks noGrp="1"/>
          </p:cNvSpPr>
          <p:nvPr>
            <p:ph idx="1"/>
          </p:nvPr>
        </p:nvSpPr>
        <p:spPr>
          <a:xfrm>
            <a:off x="838200" y="1453334"/>
            <a:ext cx="10797540" cy="4711246"/>
          </a:xfrm>
        </p:spPr>
        <p:txBody>
          <a:bodyPr>
            <a:normAutofit fontScale="92500" lnSpcReduction="10000"/>
          </a:bodyPr>
          <a:lstStyle/>
          <a:p>
            <a:r>
              <a:rPr lang="en-US" dirty="0" smtClean="0"/>
              <a:t>SPEC-FP and –rate not increasing much, very code-dependent </a:t>
            </a:r>
          </a:p>
          <a:p>
            <a:pPr lvl="1"/>
            <a:r>
              <a:rPr lang="en-US" dirty="0" smtClean="0"/>
              <a:t>Physics at high end, chemistry at low end (+ FEA, ray tracing, …) </a:t>
            </a:r>
          </a:p>
          <a:p>
            <a:pPr lvl="1"/>
            <a:r>
              <a:rPr lang="en-US" dirty="0" smtClean="0"/>
              <a:t>10 yr. gains have 10X range, half below 3X (10 yr. “FP peak” estimate, top Xeon servers)</a:t>
            </a:r>
            <a:endParaRPr lang="en-US" dirty="0"/>
          </a:p>
          <a:p>
            <a:pPr lvl="1"/>
            <a:r>
              <a:rPr lang="en-US" dirty="0" smtClean="0"/>
              <a:t>These are </a:t>
            </a:r>
            <a:r>
              <a:rPr lang="en-US" dirty="0" err="1" smtClean="0"/>
              <a:t>unicore</a:t>
            </a:r>
            <a:r>
              <a:rPr lang="en-US" dirty="0" smtClean="0"/>
              <a:t>, baseline. Rate </a:t>
            </a:r>
            <a:r>
              <a:rPr lang="en-US" dirty="0" err="1" smtClean="0"/>
              <a:t>nbrs</a:t>
            </a:r>
            <a:r>
              <a:rPr lang="en-US" dirty="0" smtClean="0"/>
              <a:t> also flat/core using all cores – stress </a:t>
            </a:r>
            <a:r>
              <a:rPr lang="en-US" dirty="0" err="1" smtClean="0"/>
              <a:t>uncore</a:t>
            </a:r>
            <a:r>
              <a:rPr lang="en-US" dirty="0" smtClean="0"/>
              <a:t>.</a:t>
            </a:r>
          </a:p>
          <a:p>
            <a:pPr lvl="1"/>
            <a:r>
              <a:rPr lang="en-US" dirty="0" smtClean="0"/>
              <a:t>Hand opt changes same 5/17, yearly; median gain 15%. 4 are low-performing baseline.</a:t>
            </a:r>
          </a:p>
          <a:p>
            <a:r>
              <a:rPr lang="en-US" dirty="0" smtClean="0"/>
              <a:t>Expo-flops (using ACM Bell award)</a:t>
            </a:r>
          </a:p>
          <a:p>
            <a:pPr lvl="1"/>
            <a:r>
              <a:rPr lang="en-US" dirty="0" smtClean="0"/>
              <a:t>450X peak/ 10 years, but slowing down (38X/1</a:t>
            </a:r>
            <a:r>
              <a:rPr lang="en-US" baseline="30000" dirty="0" smtClean="0"/>
              <a:t>st</a:t>
            </a:r>
            <a:r>
              <a:rPr lang="en-US" dirty="0" smtClean="0"/>
              <a:t> 5 </a:t>
            </a:r>
            <a:r>
              <a:rPr lang="en-US" dirty="0" err="1" smtClean="0"/>
              <a:t>yrs</a:t>
            </a:r>
            <a:r>
              <a:rPr lang="en-US" dirty="0" smtClean="0"/>
              <a:t>, 12X/last 5 </a:t>
            </a:r>
            <a:r>
              <a:rPr lang="en-US" dirty="0" err="1" smtClean="0"/>
              <a:t>yrs</a:t>
            </a:r>
            <a:r>
              <a:rPr lang="en-US" dirty="0" smtClean="0"/>
              <a:t>)</a:t>
            </a:r>
          </a:p>
          <a:p>
            <a:pPr lvl="2"/>
            <a:r>
              <a:rPr lang="en-US" dirty="0" smtClean="0"/>
              <a:t>Now 10M cores, may be hard to sustain</a:t>
            </a:r>
          </a:p>
          <a:p>
            <a:pPr lvl="1"/>
            <a:r>
              <a:rPr lang="en-US" dirty="0" smtClean="0"/>
              <a:t>Efficiency dropping (30-77% first 7 </a:t>
            </a:r>
            <a:r>
              <a:rPr lang="en-US" dirty="0" err="1" smtClean="0"/>
              <a:t>yrs</a:t>
            </a:r>
            <a:r>
              <a:rPr lang="en-US" dirty="0" smtClean="0"/>
              <a:t>, 3-15% last 3)</a:t>
            </a:r>
          </a:p>
          <a:p>
            <a:pPr lvl="2"/>
            <a:r>
              <a:rPr lang="en-US" dirty="0" smtClean="0"/>
              <a:t>Codes, data, algorithms carefully chosen – how representative of real world?</a:t>
            </a:r>
          </a:p>
          <a:p>
            <a:pPr lvl="2"/>
            <a:r>
              <a:rPr lang="en-US" dirty="0" smtClean="0"/>
              <a:t>Molecular dynamics only via special HW (also worst in Spec)</a:t>
            </a:r>
          </a:p>
          <a:p>
            <a:r>
              <a:rPr lang="en-US" dirty="0" smtClean="0"/>
              <a:t>Instead of rarified </a:t>
            </a:r>
            <a:r>
              <a:rPr lang="en-US" dirty="0" err="1" smtClean="0"/>
              <a:t>Exaflops</a:t>
            </a:r>
            <a:r>
              <a:rPr lang="en-US" dirty="0" smtClean="0"/>
              <a:t>, </a:t>
            </a:r>
            <a:r>
              <a:rPr lang="en-US" smtClean="0"/>
              <a:t>need </a:t>
            </a:r>
            <a:r>
              <a:rPr lang="en-US" smtClean="0"/>
              <a:t>general-use </a:t>
            </a:r>
            <a:r>
              <a:rPr lang="en-US" dirty="0" smtClean="0"/>
              <a:t>high-Q Tera/Petaflops </a:t>
            </a:r>
          </a:p>
          <a:p>
            <a:r>
              <a:rPr lang="en-US" dirty="0" smtClean="0"/>
              <a:t>Use of accelerators hard to understand – GPU, FPGA, </a:t>
            </a:r>
            <a:r>
              <a:rPr lang="en-US" dirty="0" err="1" smtClean="0"/>
              <a:t>SoC</a:t>
            </a:r>
            <a:r>
              <a:rPr lang="en-US" dirty="0" smtClean="0"/>
              <a:t> IP integration </a:t>
            </a:r>
          </a:p>
          <a:p>
            <a:pPr marL="914400" lvl="2" indent="0">
              <a:buNone/>
            </a:pPr>
            <a:endParaRPr lang="en-US" dirty="0"/>
          </a:p>
        </p:txBody>
      </p:sp>
    </p:spTree>
    <p:extLst>
      <p:ext uri="{BB962C8B-B14F-4D97-AF65-F5344CB8AC3E}">
        <p14:creationId xmlns:p14="http://schemas.microsoft.com/office/powerpoint/2010/main" val="2995607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4304" y="400103"/>
            <a:ext cx="10515600" cy="1325563"/>
          </a:xfrm>
        </p:spPr>
        <p:txBody>
          <a:bodyPr>
            <a:normAutofit/>
          </a:bodyPr>
          <a:lstStyle/>
          <a:p>
            <a:r>
              <a:rPr lang="en-GB" sz="3600" b="1" smtClean="0"/>
              <a:t>SPEC-FP </a:t>
            </a:r>
            <a:r>
              <a:rPr lang="en-GB" sz="3600" b="1" smtClean="0"/>
              <a:t>performance progress in past decade</a:t>
            </a:r>
            <a:endParaRPr lang="en-GB" sz="3600" b="1" noProof="0" dirty="0"/>
          </a:p>
        </p:txBody>
      </p:sp>
      <p:sp>
        <p:nvSpPr>
          <p:cNvPr id="3" name="Inhaltsplatzhalter 2"/>
          <p:cNvSpPr>
            <a:spLocks noGrp="1"/>
          </p:cNvSpPr>
          <p:nvPr>
            <p:ph idx="1"/>
          </p:nvPr>
        </p:nvSpPr>
        <p:spPr>
          <a:xfrm>
            <a:off x="1559497" y="1556792"/>
            <a:ext cx="2736303" cy="4896544"/>
          </a:xfrm>
        </p:spPr>
        <p:txBody>
          <a:bodyPr/>
          <a:lstStyle/>
          <a:p>
            <a:r>
              <a:rPr lang="en-GB" sz="1800" dirty="0"/>
              <a:t>Speedup from one year to the next</a:t>
            </a:r>
          </a:p>
          <a:p>
            <a:r>
              <a:rPr lang="en-GB" sz="1800" dirty="0"/>
              <a:t>Violin: distribution for the full set of SPECFP</a:t>
            </a:r>
          </a:p>
          <a:p>
            <a:r>
              <a:rPr lang="en-GB" sz="1800" dirty="0">
                <a:solidFill>
                  <a:srgbClr val="FF0000"/>
                </a:solidFill>
              </a:rPr>
              <a:t>Red Dots: </a:t>
            </a:r>
            <a:r>
              <a:rPr lang="en-GB" sz="1800" dirty="0"/>
              <a:t>speedup of peak FP performance</a:t>
            </a:r>
          </a:p>
          <a:p>
            <a:r>
              <a:rPr lang="en-GB" sz="1800" dirty="0">
                <a:solidFill>
                  <a:srgbClr val="0070C0"/>
                </a:solidFill>
              </a:rPr>
              <a:t>Blue Dots: </a:t>
            </a:r>
            <a:r>
              <a:rPr lang="en-GB" sz="1800" dirty="0"/>
              <a:t>geometric mean of Speedups</a:t>
            </a:r>
          </a:p>
          <a:p>
            <a:r>
              <a:rPr lang="en-GB" sz="1800" dirty="0" err="1"/>
              <a:t>Unicore</a:t>
            </a:r>
            <a:r>
              <a:rPr lang="en-GB" sz="1800" dirty="0"/>
              <a:t> </a:t>
            </a:r>
            <a:r>
              <a:rPr lang="en-US" sz="1800" dirty="0"/>
              <a:t>measurements</a:t>
            </a:r>
          </a:p>
          <a:p>
            <a:r>
              <a:rPr lang="en-US" sz="1800" dirty="0"/>
              <a:t>Baseline</a:t>
            </a:r>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18</a:t>
            </a:fld>
            <a:endParaRPr lang="de-DE"/>
          </a:p>
        </p:txBody>
      </p:sp>
      <p:pic>
        <p:nvPicPr>
          <p:cNvPr id="9" name="Espace réservé pour une image  8"/>
          <p:cNvPicPr preferRelativeResize="0">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367808" y="1412776"/>
            <a:ext cx="6288162" cy="4866648"/>
          </a:xfrm>
          <a:prstGeom prst="rect">
            <a:avLst/>
          </a:prstGeom>
        </p:spPr>
      </p:pic>
      <p:cxnSp>
        <p:nvCxnSpPr>
          <p:cNvPr id="10" name="Connecteur droit avec flèche 9"/>
          <p:cNvCxnSpPr/>
          <p:nvPr/>
        </p:nvCxnSpPr>
        <p:spPr>
          <a:xfrm flipH="1">
            <a:off x="7824192" y="3284984"/>
            <a:ext cx="432048" cy="86409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92144" y="3032113"/>
            <a:ext cx="1944216" cy="288032"/>
          </a:xfrm>
          <a:prstGeom prst="rect">
            <a:avLst/>
          </a:prstGeom>
          <a:solidFill>
            <a:schemeClr val="bg1"/>
          </a:solidFill>
          <a:ln>
            <a:solidFill>
              <a:schemeClr val="tx1"/>
            </a:solidFill>
          </a:ln>
        </p:spPr>
        <p:txBody>
          <a:bodyPr rtlCol="0" anchor="ctr">
            <a:noAutofit/>
          </a:bodyPr>
          <a:lstStyle/>
          <a:p>
            <a:pPr algn="ctr">
              <a:lnSpc>
                <a:spcPct val="120000"/>
              </a:lnSpc>
            </a:pPr>
            <a:r>
              <a:rPr lang="en-US" sz="1600" dirty="0"/>
              <a:t>AVX introduction</a:t>
            </a:r>
          </a:p>
        </p:txBody>
      </p:sp>
      <p:cxnSp>
        <p:nvCxnSpPr>
          <p:cNvPr id="13" name="Connecteur droit avec flèche 12"/>
          <p:cNvCxnSpPr/>
          <p:nvPr/>
        </p:nvCxnSpPr>
        <p:spPr>
          <a:xfrm flipH="1">
            <a:off x="9048328" y="3861048"/>
            <a:ext cx="72008" cy="21602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400256" y="3573016"/>
            <a:ext cx="1944216" cy="288032"/>
          </a:xfrm>
          <a:prstGeom prst="rect">
            <a:avLst/>
          </a:prstGeom>
          <a:solidFill>
            <a:schemeClr val="bg1"/>
          </a:solidFill>
          <a:ln>
            <a:solidFill>
              <a:schemeClr val="tx1"/>
            </a:solidFill>
          </a:ln>
        </p:spPr>
        <p:txBody>
          <a:bodyPr rtlCol="0" anchor="ctr">
            <a:noAutofit/>
          </a:bodyPr>
          <a:lstStyle/>
          <a:p>
            <a:pPr algn="ctr">
              <a:lnSpc>
                <a:spcPct val="120000"/>
              </a:lnSpc>
            </a:pPr>
            <a:r>
              <a:rPr lang="en-US" sz="1600" dirty="0"/>
              <a:t>FMA Introduction</a:t>
            </a:r>
          </a:p>
        </p:txBody>
      </p:sp>
      <p:sp>
        <p:nvSpPr>
          <p:cNvPr id="17" name="Rectangle 16"/>
          <p:cNvSpPr/>
          <p:nvPr/>
        </p:nvSpPr>
        <p:spPr>
          <a:xfrm>
            <a:off x="5087888" y="1764129"/>
            <a:ext cx="1800200" cy="864096"/>
          </a:xfrm>
          <a:prstGeom prst="rect">
            <a:avLst/>
          </a:prstGeom>
          <a:solidFill>
            <a:schemeClr val="bg1"/>
          </a:solidFill>
          <a:ln>
            <a:solidFill>
              <a:schemeClr val="tx1"/>
            </a:solidFill>
          </a:ln>
        </p:spPr>
        <p:txBody>
          <a:bodyPr rtlCol="0" anchor="ctr">
            <a:noAutofit/>
          </a:bodyPr>
          <a:lstStyle/>
          <a:p>
            <a:pPr algn="ctr">
              <a:lnSpc>
                <a:spcPct val="120000"/>
              </a:lnSpc>
            </a:pPr>
            <a:r>
              <a:rPr lang="en-US" sz="1600" dirty="0"/>
              <a:t>Speedup larger than FP speedup</a:t>
            </a:r>
          </a:p>
        </p:txBody>
      </p:sp>
      <p:cxnSp>
        <p:nvCxnSpPr>
          <p:cNvPr id="19" name="Connecteur droit avec flèche 18"/>
          <p:cNvCxnSpPr/>
          <p:nvPr/>
        </p:nvCxnSpPr>
        <p:spPr>
          <a:xfrm>
            <a:off x="6888088" y="2196177"/>
            <a:ext cx="288032"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879976" y="2628226"/>
            <a:ext cx="504056" cy="65675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52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8732" y="439016"/>
            <a:ext cx="10515600" cy="1325563"/>
          </a:xfrm>
        </p:spPr>
        <p:txBody>
          <a:bodyPr>
            <a:normAutofit/>
          </a:bodyPr>
          <a:lstStyle/>
          <a:p>
            <a:r>
              <a:rPr lang="en-GB" sz="3600" b="1" dirty="0" smtClean="0"/>
              <a:t>More realistic view of SPEC vs “Peak” – 10 year span</a:t>
            </a:r>
            <a:r>
              <a:rPr lang="en-GB" sz="3600" b="1" noProof="0" dirty="0" smtClean="0"/>
              <a:t> </a:t>
            </a:r>
            <a:endParaRPr lang="en-GB" sz="3600" b="1" noProof="0" dirty="0"/>
          </a:p>
        </p:txBody>
      </p:sp>
      <p:sp>
        <p:nvSpPr>
          <p:cNvPr id="3" name="Inhaltsplatzhalter 2"/>
          <p:cNvSpPr>
            <a:spLocks noGrp="1"/>
          </p:cNvSpPr>
          <p:nvPr>
            <p:ph idx="1"/>
          </p:nvPr>
        </p:nvSpPr>
        <p:spPr>
          <a:xfrm>
            <a:off x="1559495" y="5013175"/>
            <a:ext cx="9258183" cy="1526417"/>
          </a:xfrm>
        </p:spPr>
        <p:txBody>
          <a:bodyPr>
            <a:normAutofit/>
          </a:bodyPr>
          <a:lstStyle/>
          <a:p>
            <a:r>
              <a:rPr lang="en-GB" sz="1800" dirty="0" err="1">
                <a:solidFill>
                  <a:srgbClr val="FF0000"/>
                </a:solidFill>
              </a:rPr>
              <a:t>Unicore</a:t>
            </a:r>
            <a:r>
              <a:rPr lang="en-GB" sz="1800" dirty="0">
                <a:solidFill>
                  <a:srgbClr val="FF0000"/>
                </a:solidFill>
              </a:rPr>
              <a:t> measurements (red bars) </a:t>
            </a:r>
            <a:r>
              <a:rPr lang="en-GB" sz="1800" dirty="0"/>
              <a:t>are optimistic: one core has full access to the whole memory hierarchy. </a:t>
            </a:r>
            <a:r>
              <a:rPr lang="en-GB" sz="1800" dirty="0" smtClean="0"/>
              <a:t>Poor speed uniformity across codes:  &gt; 10X range of perf gain/decade</a:t>
            </a:r>
            <a:endParaRPr lang="en-GB" sz="1800" dirty="0"/>
          </a:p>
          <a:p>
            <a:r>
              <a:rPr lang="en-GB" sz="1800" dirty="0" err="1">
                <a:solidFill>
                  <a:srgbClr val="0070C0"/>
                </a:solidFill>
              </a:rPr>
              <a:t>SPECrate</a:t>
            </a:r>
            <a:r>
              <a:rPr lang="en-GB" sz="1800" dirty="0">
                <a:solidFill>
                  <a:srgbClr val="0070C0"/>
                </a:solidFill>
              </a:rPr>
              <a:t> (blue bars) divided by number of cores </a:t>
            </a:r>
            <a:r>
              <a:rPr lang="en-GB" sz="1800" dirty="0"/>
              <a:t>is a more realistic </a:t>
            </a:r>
            <a:r>
              <a:rPr lang="en-GB" sz="1800" dirty="0" smtClean="0"/>
              <a:t>view (high-end Xeon servers</a:t>
            </a:r>
            <a:endParaRPr lang="en-GB" sz="1800" dirty="0"/>
          </a:p>
          <a:p>
            <a:r>
              <a:rPr lang="en-GB" sz="1800" dirty="0"/>
              <a:t>Baseline numbers</a:t>
            </a:r>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19</a:t>
            </a:fld>
            <a:endParaRPr lang="de-DE"/>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t 7"/>
          <p:cNvGraphicFramePr>
            <a:graphicFrameLocks noChangeAspect="1"/>
          </p:cNvGraphicFramePr>
          <p:nvPr>
            <p:extLst/>
          </p:nvPr>
        </p:nvGraphicFramePr>
        <p:xfrm>
          <a:off x="3453980" y="1299241"/>
          <a:ext cx="5284039" cy="3782745"/>
        </p:xfrm>
        <a:graphic>
          <a:graphicData uri="http://schemas.openxmlformats.org/presentationml/2006/ole">
            <mc:AlternateContent xmlns:mc="http://schemas.openxmlformats.org/markup-compatibility/2006">
              <mc:Choice xmlns:v="urn:schemas-microsoft-com:vml" Requires="v">
                <p:oleObj spid="_x0000_s7211" name="Acrobat Document" r:id="rId3" imgW="4800600" imgH="3428280" progId="AcroExch.Document.DC">
                  <p:embed/>
                </p:oleObj>
              </mc:Choice>
              <mc:Fallback>
                <p:oleObj name="Acrobat Document" r:id="rId3" imgW="4800600" imgH="34282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980" y="1299241"/>
                        <a:ext cx="5284039" cy="3782745"/>
                      </a:xfrm>
                      <a:prstGeom prst="rect">
                        <a:avLst/>
                      </a:prstGeom>
                      <a:noFill/>
                    </p:spPr>
                  </p:pic>
                </p:oleObj>
              </mc:Fallback>
            </mc:AlternateContent>
          </a:graphicData>
        </a:graphic>
      </p:graphicFrame>
      <p:sp>
        <p:nvSpPr>
          <p:cNvPr id="4" name="Rounded Rectangular Callout 3"/>
          <p:cNvSpPr/>
          <p:nvPr/>
        </p:nvSpPr>
        <p:spPr>
          <a:xfrm>
            <a:off x="9172729" y="2221285"/>
            <a:ext cx="2143852" cy="753764"/>
          </a:xfrm>
          <a:prstGeom prst="wedgeRoundRectCallout">
            <a:avLst>
              <a:gd name="adj1" fmla="val -100104"/>
              <a:gd name="adj2" fmla="val 736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Peak </a:t>
            </a:r>
            <a:r>
              <a:rPr lang="en-US" dirty="0" err="1" smtClean="0"/>
              <a:t>unicore</a:t>
            </a:r>
            <a:r>
              <a:rPr lang="en-US" dirty="0" smtClean="0"/>
              <a:t> flops increase/decade</a:t>
            </a:r>
            <a:endParaRPr lang="en-US" dirty="0"/>
          </a:p>
        </p:txBody>
      </p:sp>
    </p:spTree>
    <p:extLst>
      <p:ext uri="{BB962C8B-B14F-4D97-AF65-F5344CB8AC3E}">
        <p14:creationId xmlns:p14="http://schemas.microsoft.com/office/powerpoint/2010/main" val="80553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160" y="357691"/>
            <a:ext cx="10515600" cy="1325563"/>
          </a:xfrm>
        </p:spPr>
        <p:txBody>
          <a:bodyPr/>
          <a:lstStyle/>
          <a:p>
            <a:r>
              <a:rPr lang="en-US" b="1" smtClean="0"/>
              <a:t>Essence of </a:t>
            </a:r>
            <a:r>
              <a:rPr lang="en-US" b="1"/>
              <a:t>understanding computer systems</a:t>
            </a:r>
            <a:br>
              <a:rPr lang="en-US" b="1"/>
            </a:br>
            <a:endParaRPr lang="en-US" b="1"/>
          </a:p>
        </p:txBody>
      </p:sp>
      <p:sp>
        <p:nvSpPr>
          <p:cNvPr id="3" name="Content Placeholder 2"/>
          <p:cNvSpPr>
            <a:spLocks noGrp="1"/>
          </p:cNvSpPr>
          <p:nvPr>
            <p:ph idx="1"/>
          </p:nvPr>
        </p:nvSpPr>
        <p:spPr>
          <a:xfrm>
            <a:off x="239751" y="1542150"/>
            <a:ext cx="1377176" cy="858102"/>
          </a:xfrm>
        </p:spPr>
        <p:txBody>
          <a:bodyPr>
            <a:normAutofit lnSpcReduction="10000"/>
          </a:bodyPr>
          <a:lstStyle/>
          <a:p>
            <a:pPr marL="0" indent="0">
              <a:buNone/>
            </a:pPr>
            <a:r>
              <a:rPr lang="en-US" smtClean="0"/>
              <a:t>Status today</a:t>
            </a:r>
            <a:endParaRPr lang="en-US"/>
          </a:p>
        </p:txBody>
      </p:sp>
      <p:sp>
        <p:nvSpPr>
          <p:cNvPr id="4" name="Content Placeholder 2"/>
          <p:cNvSpPr txBox="1">
            <a:spLocks/>
          </p:cNvSpPr>
          <p:nvPr/>
        </p:nvSpPr>
        <p:spPr>
          <a:xfrm>
            <a:off x="1509132" y="1445362"/>
            <a:ext cx="9595624" cy="5319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mtClean="0"/>
              <a:t>Reliance </a:t>
            </a:r>
            <a:r>
              <a:rPr lang="en-US" smtClean="0"/>
              <a:t>on </a:t>
            </a:r>
            <a:r>
              <a:rPr lang="en-US" b="1" smtClean="0"/>
              <a:t>intuition</a:t>
            </a:r>
            <a:r>
              <a:rPr lang="en-US"/>
              <a:t> </a:t>
            </a:r>
            <a:r>
              <a:rPr lang="en-US" smtClean="0"/>
              <a:t>is too frequent</a:t>
            </a:r>
            <a:r>
              <a:rPr lang="en-US" smtClean="0"/>
              <a:t> </a:t>
            </a:r>
          </a:p>
          <a:p>
            <a:pPr lvl="1"/>
            <a:r>
              <a:rPr lang="en-US" smtClean="0"/>
              <a:t>When d</a:t>
            </a:r>
            <a:r>
              <a:rPr lang="en-US" smtClean="0"/>
              <a:t>istinct analyses give conflicting results, no easy resolution</a:t>
            </a:r>
          </a:p>
          <a:p>
            <a:pPr marL="914400" lvl="2" indent="0">
              <a:buNone/>
            </a:pPr>
            <a:r>
              <a:rPr lang="en-US" smtClean="0">
                <a:sym typeface="Wingdings" panose="05000000000000000000" pitchFamily="2" charset="2"/>
              </a:rPr>
              <a:t>			 </a:t>
            </a:r>
            <a:r>
              <a:rPr lang="en-US">
                <a:sym typeface="Wingdings" panose="05000000000000000000" pitchFamily="2" charset="2"/>
              </a:rPr>
              <a:t>wet</a:t>
            </a:r>
            <a:r>
              <a:rPr lang="en-US"/>
              <a:t> finger in </a:t>
            </a:r>
            <a:r>
              <a:rPr lang="en-US"/>
              <a:t>wind </a:t>
            </a:r>
            <a:r>
              <a:rPr lang="en-US" smtClean="0"/>
              <a:t>decisions</a:t>
            </a:r>
            <a:endParaRPr lang="en-US" smtClean="0"/>
          </a:p>
          <a:p>
            <a:pPr lvl="1"/>
            <a:r>
              <a:rPr lang="en-US" smtClean="0"/>
              <a:t>New systems surprise, always </a:t>
            </a:r>
            <a:r>
              <a:rPr lang="en-US" dirty="0" smtClean="0"/>
              <a:t>need post-Si analysis/ enabling </a:t>
            </a:r>
          </a:p>
          <a:p>
            <a:pPr marL="0" indent="0">
              <a:buNone/>
            </a:pPr>
            <a:r>
              <a:rPr lang="en-US" dirty="0" smtClean="0"/>
              <a:t>2. Where should one look in </a:t>
            </a:r>
            <a:r>
              <a:rPr lang="en-US" b="1" dirty="0" smtClean="0"/>
              <a:t>massive data</a:t>
            </a:r>
            <a:r>
              <a:rPr lang="en-US" dirty="0" smtClean="0"/>
              <a:t> sets?</a:t>
            </a:r>
          </a:p>
          <a:p>
            <a:pPr lvl="1"/>
            <a:r>
              <a:rPr lang="en-US" dirty="0" smtClean="0"/>
              <a:t>How to combine field measurements with instruction-level lab data?</a:t>
            </a:r>
          </a:p>
          <a:p>
            <a:pPr lvl="1"/>
            <a:r>
              <a:rPr lang="en-US" dirty="0" smtClean="0"/>
              <a:t>Tool </a:t>
            </a:r>
            <a:r>
              <a:rPr lang="en-US" dirty="0" smtClean="0"/>
              <a:t>speeds have limited usability </a:t>
            </a:r>
            <a:r>
              <a:rPr lang="en-US" dirty="0" smtClean="0">
                <a:sym typeface="Wingdings" panose="05000000000000000000" pitchFamily="2" charset="2"/>
              </a:rPr>
              <a:t> built fast models  </a:t>
            </a:r>
            <a:r>
              <a:rPr lang="en-US" b="1" dirty="0" smtClean="0">
                <a:sym typeface="Wingdings" panose="05000000000000000000" pitchFamily="2" charset="2"/>
              </a:rPr>
              <a:t>new tools </a:t>
            </a:r>
            <a:endParaRPr lang="en-US" b="1" dirty="0" smtClean="0"/>
          </a:p>
          <a:p>
            <a:pPr marL="0" indent="0">
              <a:buNone/>
            </a:pPr>
            <a:r>
              <a:rPr lang="en-US" dirty="0" smtClean="0"/>
              <a:t>3. Localize </a:t>
            </a:r>
            <a:r>
              <a:rPr lang="en-US" b="1" dirty="0" smtClean="0"/>
              <a:t>perf and </a:t>
            </a:r>
            <a:r>
              <a:rPr lang="en-US" b="1" smtClean="0"/>
              <a:t>energy</a:t>
            </a:r>
            <a:r>
              <a:rPr lang="en-US" smtClean="0"/>
              <a:t> </a:t>
            </a:r>
            <a:r>
              <a:rPr lang="en-US" smtClean="0"/>
              <a:t>issues: architecture-node </a:t>
            </a:r>
            <a:r>
              <a:rPr lang="en-US" dirty="0" smtClean="0"/>
              <a:t>per </a:t>
            </a:r>
            <a:r>
              <a:rPr lang="en-US" dirty="0" err="1" smtClean="0"/>
              <a:t>codelet</a:t>
            </a:r>
            <a:endParaRPr lang="en-US" dirty="0" smtClean="0"/>
          </a:p>
          <a:p>
            <a:pPr marL="0" indent="0">
              <a:buNone/>
            </a:pPr>
            <a:r>
              <a:rPr lang="en-US" dirty="0" smtClean="0"/>
              <a:t>4</a:t>
            </a:r>
            <a:r>
              <a:rPr lang="en-US" smtClean="0"/>
              <a:t>. </a:t>
            </a:r>
            <a:r>
              <a:rPr lang="en-US" smtClean="0"/>
              <a:t>Advise people </a:t>
            </a:r>
            <a:r>
              <a:rPr lang="en-US" dirty="0" smtClean="0"/>
              <a:t>based on </a:t>
            </a:r>
            <a:r>
              <a:rPr lang="en-US" b="1" dirty="0" smtClean="0"/>
              <a:t>individual world-views </a:t>
            </a:r>
          </a:p>
          <a:p>
            <a:pPr lvl="1"/>
            <a:r>
              <a:rPr lang="en-US" dirty="0" smtClean="0"/>
              <a:t>What are you </a:t>
            </a:r>
            <a:r>
              <a:rPr lang="en-US" b="1" dirty="0" smtClean="0"/>
              <a:t>willing</a:t>
            </a:r>
            <a:r>
              <a:rPr lang="en-US" dirty="0" smtClean="0"/>
              <a:t> to change: buy system, fix SW, </a:t>
            </a:r>
            <a:r>
              <a:rPr lang="en-US" smtClean="0"/>
              <a:t>design </a:t>
            </a:r>
            <a:r>
              <a:rPr lang="en-US" smtClean="0"/>
              <a:t>system</a:t>
            </a:r>
            <a:endParaRPr lang="en-US" dirty="0" smtClean="0"/>
          </a:p>
          <a:p>
            <a:pPr lvl="1"/>
            <a:r>
              <a:rPr lang="en-US" dirty="0" smtClean="0"/>
              <a:t>What </a:t>
            </a:r>
            <a:r>
              <a:rPr lang="en-US" b="1" dirty="0" smtClean="0"/>
              <a:t>should be </a:t>
            </a:r>
            <a:r>
              <a:rPr lang="en-US" dirty="0" smtClean="0"/>
              <a:t>changed to satisfy world-view: energy, performance</a:t>
            </a:r>
          </a:p>
          <a:p>
            <a:pPr lvl="1"/>
            <a:r>
              <a:rPr lang="en-US" b="1" dirty="0" smtClean="0"/>
              <a:t>How to </a:t>
            </a:r>
            <a:r>
              <a:rPr lang="en-US" dirty="0" smtClean="0"/>
              <a:t>improve – many paths to success – sometimes hidden</a:t>
            </a:r>
          </a:p>
          <a:p>
            <a:pPr lvl="1"/>
            <a:endParaRPr lang="en-US" dirty="0"/>
          </a:p>
        </p:txBody>
      </p:sp>
      <p:sp>
        <p:nvSpPr>
          <p:cNvPr id="5" name="Content Placeholder 2"/>
          <p:cNvSpPr txBox="1">
            <a:spLocks/>
          </p:cNvSpPr>
          <p:nvPr/>
        </p:nvSpPr>
        <p:spPr>
          <a:xfrm>
            <a:off x="239751" y="3208530"/>
            <a:ext cx="1377176" cy="8581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mtClean="0"/>
              <a:t>Need tools</a:t>
            </a:r>
            <a:endParaRPr lang="en-US"/>
          </a:p>
        </p:txBody>
      </p:sp>
      <p:sp>
        <p:nvSpPr>
          <p:cNvPr id="6" name="Content Placeholder 2"/>
          <p:cNvSpPr txBox="1">
            <a:spLocks/>
          </p:cNvSpPr>
          <p:nvPr/>
        </p:nvSpPr>
        <p:spPr>
          <a:xfrm>
            <a:off x="239751" y="4490564"/>
            <a:ext cx="1377176" cy="8581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New results</a:t>
            </a:r>
            <a:endParaRPr lang="en-US"/>
          </a:p>
        </p:txBody>
      </p:sp>
    </p:spTree>
    <p:extLst>
      <p:ext uri="{BB962C8B-B14F-4D97-AF65-F5344CB8AC3E}">
        <p14:creationId xmlns:p14="http://schemas.microsoft.com/office/powerpoint/2010/main" val="25431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588" y="402071"/>
            <a:ext cx="10515600" cy="1325563"/>
          </a:xfrm>
        </p:spPr>
        <p:txBody>
          <a:bodyPr/>
          <a:lstStyle/>
          <a:p>
            <a:r>
              <a:rPr lang="en-GB" b="1" dirty="0" smtClean="0"/>
              <a:t>SPEC optimized vs. baseline</a:t>
            </a:r>
            <a:endParaRPr lang="en-GB" b="1" noProof="0" dirty="0"/>
          </a:p>
        </p:txBody>
      </p:sp>
      <p:sp>
        <p:nvSpPr>
          <p:cNvPr id="3" name="Inhaltsplatzhalter 2"/>
          <p:cNvSpPr>
            <a:spLocks noGrp="1"/>
          </p:cNvSpPr>
          <p:nvPr>
            <p:ph idx="1"/>
          </p:nvPr>
        </p:nvSpPr>
        <p:spPr>
          <a:xfrm>
            <a:off x="1883570" y="4797152"/>
            <a:ext cx="8532911" cy="1656184"/>
          </a:xfrm>
        </p:spPr>
        <p:txBody>
          <a:bodyPr>
            <a:normAutofit lnSpcReduction="10000"/>
          </a:bodyPr>
          <a:lstStyle/>
          <a:p>
            <a:r>
              <a:rPr lang="en-GB" sz="1800" dirty="0"/>
              <a:t>Baseline: standard flags (typical –O3)</a:t>
            </a:r>
          </a:p>
          <a:p>
            <a:r>
              <a:rPr lang="en-GB" sz="1800" dirty="0"/>
              <a:t>Peak: hand picked flags</a:t>
            </a:r>
          </a:p>
          <a:p>
            <a:r>
              <a:rPr lang="en-GB" sz="1800" dirty="0"/>
              <a:t>Y axis: speedup of peak versus </a:t>
            </a:r>
            <a:r>
              <a:rPr lang="en-GB" sz="1800" dirty="0" smtClean="0"/>
              <a:t>baseline – disappointing overall</a:t>
            </a:r>
            <a:endParaRPr lang="en-GB" sz="1800" dirty="0"/>
          </a:p>
          <a:p>
            <a:r>
              <a:rPr lang="en-GB" sz="1800" dirty="0"/>
              <a:t>X axis: sorted first by SPEC FP 2006 codes and second by year (same reference architectures)</a:t>
            </a:r>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20</a:t>
            </a:fld>
            <a:endParaRPr lang="de-DE"/>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Graphique 9"/>
          <p:cNvGraphicFramePr/>
          <p:nvPr>
            <p:extLst/>
          </p:nvPr>
        </p:nvGraphicFramePr>
        <p:xfrm>
          <a:off x="2279576" y="1628800"/>
          <a:ext cx="7920880"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851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4" y="0"/>
            <a:ext cx="10515600" cy="1325563"/>
          </a:xfrm>
        </p:spPr>
        <p:txBody>
          <a:bodyPr/>
          <a:lstStyle/>
          <a:p>
            <a:r>
              <a:rPr lang="en-US" b="1" dirty="0" smtClean="0"/>
              <a:t>ACM Bell HPC winners/10 years</a:t>
            </a:r>
            <a:endParaRPr lang="en-US" b="1" dirty="0"/>
          </a:p>
        </p:txBody>
      </p:sp>
      <p:pic>
        <p:nvPicPr>
          <p:cNvPr id="8" name="Picture 7"/>
          <p:cNvPicPr>
            <a:picLocks noChangeAspect="1"/>
          </p:cNvPicPr>
          <p:nvPr/>
        </p:nvPicPr>
        <p:blipFill>
          <a:blip r:embed="rId2"/>
          <a:stretch>
            <a:fillRect/>
          </a:stretch>
        </p:blipFill>
        <p:spPr>
          <a:xfrm>
            <a:off x="0" y="1766538"/>
            <a:ext cx="12491956" cy="3827849"/>
          </a:xfrm>
          <a:prstGeom prst="rect">
            <a:avLst/>
          </a:prstGeom>
          <a:ln w="25400">
            <a:solidFill>
              <a:schemeClr val="tx1"/>
            </a:solidFill>
          </a:ln>
        </p:spPr>
      </p:pic>
      <p:sp>
        <p:nvSpPr>
          <p:cNvPr id="10" name="Oval 9"/>
          <p:cNvSpPr/>
          <p:nvPr/>
        </p:nvSpPr>
        <p:spPr>
          <a:xfrm>
            <a:off x="6293226" y="3792068"/>
            <a:ext cx="439270" cy="681318"/>
          </a:xfrm>
          <a:prstGeom prst="ellipse">
            <a:avLst/>
          </a:prstGeom>
          <a:noFill/>
          <a:ln w="254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Right Brace 10"/>
          <p:cNvSpPr/>
          <p:nvPr/>
        </p:nvSpPr>
        <p:spPr>
          <a:xfrm>
            <a:off x="5307104" y="3299012"/>
            <a:ext cx="251012" cy="1147522"/>
          </a:xfrm>
          <a:prstGeom prst="rightBrace">
            <a:avLst>
              <a:gd name="adj1" fmla="val 8333"/>
              <a:gd name="adj2" fmla="val 51325"/>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585011" y="3707358"/>
            <a:ext cx="564778" cy="307777"/>
          </a:xfrm>
          <a:prstGeom prst="rect">
            <a:avLst/>
          </a:prstGeom>
          <a:solidFill>
            <a:srgbClr val="FFC000"/>
          </a:solidFill>
        </p:spPr>
        <p:txBody>
          <a:bodyPr wrap="square" rtlCol="0">
            <a:spAutoFit/>
          </a:bodyPr>
          <a:lstStyle/>
          <a:p>
            <a:r>
              <a:rPr lang="en-US" sz="1400" b="1" dirty="0" smtClean="0"/>
              <a:t>12X</a:t>
            </a:r>
            <a:endParaRPr lang="en-US" sz="1400" b="1" dirty="0"/>
          </a:p>
        </p:txBody>
      </p:sp>
      <p:sp>
        <p:nvSpPr>
          <p:cNvPr id="13" name="Right Brace 12"/>
          <p:cNvSpPr/>
          <p:nvPr/>
        </p:nvSpPr>
        <p:spPr>
          <a:xfrm flipH="1">
            <a:off x="4742327" y="2321859"/>
            <a:ext cx="170330" cy="2124675"/>
          </a:xfrm>
          <a:prstGeom prst="rightBrace">
            <a:avLst>
              <a:gd name="adj1" fmla="val 0"/>
              <a:gd name="adj2" fmla="val 51325"/>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132724" y="3234772"/>
            <a:ext cx="564778" cy="307777"/>
          </a:xfrm>
          <a:prstGeom prst="rect">
            <a:avLst/>
          </a:prstGeom>
          <a:solidFill>
            <a:schemeClr val="accent6">
              <a:lumMod val="60000"/>
              <a:lumOff val="40000"/>
            </a:schemeClr>
          </a:solidFill>
        </p:spPr>
        <p:txBody>
          <a:bodyPr wrap="square" rtlCol="0">
            <a:spAutoFit/>
          </a:bodyPr>
          <a:lstStyle/>
          <a:p>
            <a:r>
              <a:rPr lang="en-US" sz="1400" b="1" dirty="0" smtClean="0"/>
              <a:t>446X</a:t>
            </a:r>
            <a:endParaRPr lang="en-US" sz="1400" b="1" dirty="0"/>
          </a:p>
        </p:txBody>
      </p:sp>
      <p:pic>
        <p:nvPicPr>
          <p:cNvPr id="18" name="Picture 17"/>
          <p:cNvPicPr>
            <a:picLocks noChangeAspect="1"/>
          </p:cNvPicPr>
          <p:nvPr/>
        </p:nvPicPr>
        <p:blipFill>
          <a:blip r:embed="rId3"/>
          <a:stretch>
            <a:fillRect/>
          </a:stretch>
        </p:blipFill>
        <p:spPr>
          <a:xfrm>
            <a:off x="5307104" y="2321859"/>
            <a:ext cx="347502" cy="944524"/>
          </a:xfrm>
          <a:prstGeom prst="rect">
            <a:avLst/>
          </a:prstGeom>
        </p:spPr>
      </p:pic>
      <p:sp>
        <p:nvSpPr>
          <p:cNvPr id="20" name="TextBox 19"/>
          <p:cNvSpPr txBox="1"/>
          <p:nvPr/>
        </p:nvSpPr>
        <p:spPr>
          <a:xfrm>
            <a:off x="5645638" y="2640232"/>
            <a:ext cx="564778" cy="307777"/>
          </a:xfrm>
          <a:prstGeom prst="rect">
            <a:avLst/>
          </a:prstGeom>
          <a:solidFill>
            <a:schemeClr val="accent6">
              <a:lumMod val="60000"/>
              <a:lumOff val="40000"/>
            </a:schemeClr>
          </a:solidFill>
        </p:spPr>
        <p:txBody>
          <a:bodyPr wrap="square" rtlCol="0">
            <a:spAutoFit/>
          </a:bodyPr>
          <a:lstStyle/>
          <a:p>
            <a:r>
              <a:rPr lang="en-US" sz="1400" b="1" dirty="0" smtClean="0"/>
              <a:t>38X</a:t>
            </a:r>
            <a:endParaRPr lang="en-US" sz="1400" b="1" dirty="0"/>
          </a:p>
        </p:txBody>
      </p:sp>
      <p:sp>
        <p:nvSpPr>
          <p:cNvPr id="21" name="TextBox 20"/>
          <p:cNvSpPr txBox="1"/>
          <p:nvPr/>
        </p:nvSpPr>
        <p:spPr>
          <a:xfrm>
            <a:off x="2528047" y="4150659"/>
            <a:ext cx="708212" cy="439270"/>
          </a:xfrm>
          <a:prstGeom prst="rect">
            <a:avLst/>
          </a:prstGeom>
          <a:solidFill>
            <a:srgbClr val="FFFF00">
              <a:alpha val="0"/>
            </a:srgbClr>
          </a:solidFill>
        </p:spPr>
        <p:txBody>
          <a:bodyPr wrap="square" rtlCol="0">
            <a:spAutoFit/>
          </a:bodyPr>
          <a:lstStyle/>
          <a:p>
            <a:endParaRPr lang="en-US" dirty="0"/>
          </a:p>
        </p:txBody>
      </p:sp>
    </p:spTree>
    <p:extLst>
      <p:ext uri="{BB962C8B-B14F-4D97-AF65-F5344CB8AC3E}">
        <p14:creationId xmlns:p14="http://schemas.microsoft.com/office/powerpoint/2010/main" val="929610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HW/SW </a:t>
            </a:r>
            <a:r>
              <a:rPr lang="en-US" b="1" dirty="0" err="1" smtClean="0"/>
              <a:t>Codesign</a:t>
            </a:r>
            <a:r>
              <a:rPr lang="en-US" b="1" dirty="0" smtClean="0"/>
              <a:t> Options</a:t>
            </a:r>
            <a:endParaRPr lang="en-US" b="1" dirty="0"/>
          </a:p>
        </p:txBody>
      </p:sp>
      <p:sp>
        <p:nvSpPr>
          <p:cNvPr id="3" name="Content Placeholder 2"/>
          <p:cNvSpPr>
            <a:spLocks noGrp="1"/>
          </p:cNvSpPr>
          <p:nvPr>
            <p:ph idx="1"/>
          </p:nvPr>
        </p:nvSpPr>
        <p:spPr>
          <a:xfrm>
            <a:off x="604058" y="1760311"/>
            <a:ext cx="10749742" cy="4673146"/>
          </a:xfrm>
        </p:spPr>
        <p:txBody>
          <a:bodyPr>
            <a:normAutofit fontScale="92500" lnSpcReduction="10000"/>
          </a:bodyPr>
          <a:lstStyle/>
          <a:p>
            <a:r>
              <a:rPr lang="en-US" dirty="0" smtClean="0"/>
              <a:t>Start by measuring real computations</a:t>
            </a:r>
          </a:p>
          <a:p>
            <a:pPr lvl="1"/>
            <a:r>
              <a:rPr lang="en-US" dirty="0" smtClean="0"/>
              <a:t>Sony-Intel </a:t>
            </a:r>
            <a:r>
              <a:rPr lang="en-US" dirty="0" err="1" smtClean="0"/>
              <a:t>Vaiocare</a:t>
            </a:r>
            <a:r>
              <a:rPr lang="en-US" dirty="0" smtClean="0"/>
              <a:t> analysis of </a:t>
            </a:r>
            <a:r>
              <a:rPr lang="en-US" smtClean="0"/>
              <a:t>50M PCs – </a:t>
            </a:r>
            <a:r>
              <a:rPr lang="en-US" smtClean="0"/>
              <a:t>apps/SKUs/geos </a:t>
            </a:r>
            <a:r>
              <a:rPr lang="en-US" smtClean="0">
                <a:sym typeface="Wingdings" panose="05000000000000000000" pitchFamily="2" charset="2"/>
              </a:rPr>
              <a:t></a:t>
            </a:r>
            <a:r>
              <a:rPr lang="en-US" smtClean="0"/>
              <a:t> personas </a:t>
            </a:r>
            <a:endParaRPr lang="en-US" smtClean="0"/>
          </a:p>
          <a:p>
            <a:pPr lvl="1"/>
            <a:r>
              <a:rPr lang="en-US" smtClean="0"/>
              <a:t>Go deeper on </a:t>
            </a:r>
            <a:r>
              <a:rPr lang="en-US" smtClean="0"/>
              <a:t>matching</a:t>
            </a:r>
            <a:r>
              <a:rPr lang="en-US" smtClean="0"/>
              <a:t> designs to key workloads/ personas</a:t>
            </a:r>
            <a:endParaRPr lang="en-US" dirty="0" smtClean="0"/>
          </a:p>
          <a:p>
            <a:r>
              <a:rPr lang="en-US" dirty="0" smtClean="0"/>
              <a:t>Provide new insights about workload to intuition-based designers</a:t>
            </a:r>
          </a:p>
          <a:p>
            <a:pPr lvl="1"/>
            <a:r>
              <a:rPr lang="en-US" smtClean="0"/>
              <a:t>Now: cycle-accurate </a:t>
            </a:r>
            <a:r>
              <a:rPr lang="en-US" dirty="0" smtClean="0"/>
              <a:t>simulation </a:t>
            </a:r>
            <a:r>
              <a:rPr lang="en-US" smtClean="0"/>
              <a:t>of many traces </a:t>
            </a:r>
            <a:r>
              <a:rPr lang="en-US" dirty="0" smtClean="0"/>
              <a:t>– slow but exact</a:t>
            </a:r>
          </a:p>
          <a:p>
            <a:pPr lvl="1"/>
            <a:r>
              <a:rPr lang="en-US" smtClean="0"/>
              <a:t>Speed limits workload coverage </a:t>
            </a:r>
            <a:r>
              <a:rPr lang="en-US" smtClean="0"/>
              <a:t>possible</a:t>
            </a:r>
            <a:endParaRPr lang="en-US" dirty="0" smtClean="0"/>
          </a:p>
          <a:p>
            <a:r>
              <a:rPr lang="en-US" dirty="0" smtClean="0"/>
              <a:t>Use workload </a:t>
            </a:r>
            <a:r>
              <a:rPr lang="en-US" smtClean="0"/>
              <a:t>measurements with very </a:t>
            </a:r>
            <a:r>
              <a:rPr lang="en-US" dirty="0" smtClean="0"/>
              <a:t>fast models</a:t>
            </a:r>
          </a:p>
          <a:p>
            <a:pPr lvl="1"/>
            <a:r>
              <a:rPr lang="en-US" smtClean="0"/>
              <a:t>Whole workload simulations </a:t>
            </a:r>
            <a:r>
              <a:rPr lang="en-US" dirty="0" smtClean="0"/>
              <a:t>– fast </a:t>
            </a:r>
            <a:r>
              <a:rPr lang="en-US" smtClean="0"/>
              <a:t>but </a:t>
            </a:r>
            <a:r>
              <a:rPr lang="en-US" smtClean="0"/>
              <a:t>approximate market </a:t>
            </a:r>
            <a:r>
              <a:rPr lang="en-US"/>
              <a:t>coverage </a:t>
            </a:r>
            <a:endParaRPr lang="en-US" dirty="0" smtClean="0"/>
          </a:p>
          <a:p>
            <a:pPr lvl="1"/>
            <a:r>
              <a:rPr lang="en-US" smtClean="0"/>
              <a:t>Enables comprehensive What-ifs, tradeoffs</a:t>
            </a:r>
            <a:endParaRPr lang="en-US" dirty="0" smtClean="0"/>
          </a:p>
          <a:p>
            <a:r>
              <a:rPr lang="en-US" dirty="0" smtClean="0"/>
              <a:t>The tools above improve </a:t>
            </a:r>
            <a:r>
              <a:rPr lang="en-US" smtClean="0"/>
              <a:t>focus for  SW or arch modification</a:t>
            </a:r>
          </a:p>
          <a:p>
            <a:pPr lvl="1"/>
            <a:r>
              <a:rPr lang="en-US" smtClean="0"/>
              <a:t>Use various quality </a:t>
            </a:r>
            <a:r>
              <a:rPr lang="en-US" smtClean="0"/>
              <a:t>metrics</a:t>
            </a:r>
          </a:p>
          <a:p>
            <a:pPr lvl="1"/>
            <a:r>
              <a:rPr lang="en-US" smtClean="0"/>
              <a:t>Apply SW transforms and policies before design </a:t>
            </a:r>
            <a:r>
              <a:rPr lang="en-US" smtClean="0">
                <a:sym typeface="Wingdings" panose="05000000000000000000" pitchFamily="2" charset="2"/>
              </a:rPr>
              <a:t> systems meet persona desires</a:t>
            </a:r>
            <a:endParaRPr lang="en-US" dirty="0"/>
          </a:p>
        </p:txBody>
      </p:sp>
    </p:spTree>
    <p:extLst>
      <p:ext uri="{BB962C8B-B14F-4D97-AF65-F5344CB8AC3E}">
        <p14:creationId xmlns:p14="http://schemas.microsoft.com/office/powerpoint/2010/main" val="1882897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418"/>
            <a:ext cx="10515600" cy="1028926"/>
          </a:xfrm>
        </p:spPr>
        <p:txBody>
          <a:bodyPr>
            <a:normAutofit fontScale="90000"/>
          </a:bodyPr>
          <a:lstStyle/>
          <a:p>
            <a:r>
              <a:rPr lang="en-US" sz="4000" b="1" dirty="0" smtClean="0"/>
              <a:t>PC use of application types by i3, i5, i7 processors</a:t>
            </a:r>
            <a:br>
              <a:rPr lang="en-US" sz="4000" b="1" dirty="0" smtClean="0"/>
            </a:br>
            <a:r>
              <a:rPr lang="en-US" sz="4000" dirty="0" smtClean="0"/>
              <a:t>  </a:t>
            </a:r>
            <a:r>
              <a:rPr lang="en-US" sz="3200" dirty="0" smtClean="0"/>
              <a:t>50 M Sony </a:t>
            </a:r>
            <a:r>
              <a:rPr lang="en-US" sz="3200" dirty="0" err="1" smtClean="0"/>
              <a:t>Vaiocare</a:t>
            </a:r>
            <a:r>
              <a:rPr lang="en-US" sz="3200" dirty="0" smtClean="0"/>
              <a:t> systems WW (~2010 to end of Sony PCs)</a:t>
            </a:r>
            <a:endParaRPr lang="en-US" sz="4000" dirty="0"/>
          </a:p>
        </p:txBody>
      </p:sp>
      <p:sp>
        <p:nvSpPr>
          <p:cNvPr id="3" name="Content Placeholder 2"/>
          <p:cNvSpPr>
            <a:spLocks noGrp="1"/>
          </p:cNvSpPr>
          <p:nvPr>
            <p:ph idx="1"/>
          </p:nvPr>
        </p:nvSpPr>
        <p:spPr>
          <a:xfrm>
            <a:off x="272005" y="5474153"/>
            <a:ext cx="12527666" cy="1289786"/>
          </a:xfrm>
        </p:spPr>
        <p:txBody>
          <a:bodyPr>
            <a:normAutofit/>
          </a:bodyPr>
          <a:lstStyle/>
          <a:p>
            <a:r>
              <a:rPr lang="en-US" sz="2400" dirty="0" smtClean="0"/>
              <a:t>CPU usage[ops] = Computational Capacity (CPU) [</a:t>
            </a:r>
            <a:r>
              <a:rPr lang="en-US" sz="2400" dirty="0" err="1" smtClean="0"/>
              <a:t>Passmark</a:t>
            </a:r>
            <a:r>
              <a:rPr lang="en-US" sz="2400" dirty="0" smtClean="0"/>
              <a:t> score] * time(app) [sec]</a:t>
            </a:r>
          </a:p>
          <a:p>
            <a:r>
              <a:rPr lang="en-US" sz="2400" dirty="0" smtClean="0"/>
              <a:t>Note variations among PC app categories </a:t>
            </a:r>
            <a:r>
              <a:rPr lang="en-US" sz="2400" dirty="0" smtClean="0">
                <a:sym typeface="Wingdings" panose="05000000000000000000" pitchFamily="2" charset="2"/>
              </a:rPr>
              <a:t> </a:t>
            </a:r>
            <a:r>
              <a:rPr lang="en-US" sz="2400" dirty="0">
                <a:sym typeface="Wingdings" panose="05000000000000000000" pitchFamily="2" charset="2"/>
              </a:rPr>
              <a:t>U</a:t>
            </a:r>
            <a:r>
              <a:rPr lang="en-US" sz="2400" dirty="0" smtClean="0">
                <a:sym typeface="Wingdings" panose="05000000000000000000" pitchFamily="2" charset="2"/>
              </a:rPr>
              <a:t>ser personas  CPU/persona</a:t>
            </a:r>
            <a:endParaRPr lang="en-US" sz="2400" dirty="0"/>
          </a:p>
        </p:txBody>
      </p:sp>
      <p:pic>
        <p:nvPicPr>
          <p:cNvPr id="4" name="Picture 3"/>
          <p:cNvPicPr>
            <a:picLocks noChangeAspect="1"/>
          </p:cNvPicPr>
          <p:nvPr/>
        </p:nvPicPr>
        <p:blipFill>
          <a:blip r:embed="rId2"/>
          <a:stretch>
            <a:fillRect/>
          </a:stretch>
        </p:blipFill>
        <p:spPr>
          <a:xfrm>
            <a:off x="3173004" y="1663472"/>
            <a:ext cx="6154201" cy="3810681"/>
          </a:xfrm>
          <a:prstGeom prst="rect">
            <a:avLst/>
          </a:prstGeom>
        </p:spPr>
      </p:pic>
      <p:sp>
        <p:nvSpPr>
          <p:cNvPr id="5" name="Rounded Rectangular Callout 4"/>
          <p:cNvSpPr/>
          <p:nvPr/>
        </p:nvSpPr>
        <p:spPr>
          <a:xfrm>
            <a:off x="838200" y="4241450"/>
            <a:ext cx="1551007" cy="821802"/>
          </a:xfrm>
          <a:prstGeom prst="wedgeRoundRectCallout">
            <a:avLst>
              <a:gd name="adj1" fmla="val 111257"/>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User personas</a:t>
            </a:r>
            <a:endParaRPr lang="en-US" sz="2000" dirty="0"/>
          </a:p>
        </p:txBody>
      </p:sp>
      <p:sp>
        <p:nvSpPr>
          <p:cNvPr id="6" name="Rounded Rectangular Callout 5"/>
          <p:cNvSpPr/>
          <p:nvPr/>
        </p:nvSpPr>
        <p:spPr>
          <a:xfrm>
            <a:off x="138897" y="1974742"/>
            <a:ext cx="2055470" cy="821802"/>
          </a:xfrm>
          <a:prstGeom prst="wedgeRoundRectCallout">
            <a:avLst>
              <a:gd name="adj1" fmla="val 93347"/>
              <a:gd name="adj2" fmla="val 1216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Av. CPU ops/ all category users</a:t>
            </a:r>
            <a:endParaRPr lang="en-US" sz="2000" dirty="0"/>
          </a:p>
        </p:txBody>
      </p:sp>
    </p:spTree>
    <p:extLst>
      <p:ext uri="{BB962C8B-B14F-4D97-AF65-F5344CB8AC3E}">
        <p14:creationId xmlns:p14="http://schemas.microsoft.com/office/powerpoint/2010/main" val="709569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4" y="365125"/>
            <a:ext cx="11065476" cy="777875"/>
          </a:xfrm>
        </p:spPr>
        <p:txBody>
          <a:bodyPr>
            <a:normAutofit/>
          </a:bodyPr>
          <a:lstStyle/>
          <a:p>
            <a:r>
              <a:rPr lang="en-US" sz="3600" b="1" dirty="0"/>
              <a:t>CPU type usage vs. % installed base, for several app types</a:t>
            </a:r>
          </a:p>
        </p:txBody>
      </p:sp>
      <p:sp>
        <p:nvSpPr>
          <p:cNvPr id="3" name="Content Placeholder 2"/>
          <p:cNvSpPr>
            <a:spLocks noGrp="1"/>
          </p:cNvSpPr>
          <p:nvPr>
            <p:ph idx="1"/>
          </p:nvPr>
        </p:nvSpPr>
        <p:spPr>
          <a:xfrm>
            <a:off x="179615" y="5510211"/>
            <a:ext cx="12012385" cy="1524903"/>
          </a:xfrm>
        </p:spPr>
        <p:txBody>
          <a:bodyPr>
            <a:normAutofit/>
          </a:bodyPr>
          <a:lstStyle/>
          <a:p>
            <a:r>
              <a:rPr lang="en-US" sz="2400" dirty="0" smtClean="0">
                <a:sym typeface="Wingdings" panose="05000000000000000000" pitchFamily="2" charset="2"/>
              </a:rPr>
              <a:t>Entry </a:t>
            </a:r>
            <a:r>
              <a:rPr lang="en-US" sz="2400" dirty="0">
                <a:sym typeface="Wingdings" panose="05000000000000000000" pitchFamily="2" charset="2"/>
              </a:rPr>
              <a:t>level </a:t>
            </a:r>
            <a:r>
              <a:rPr lang="en-US" sz="2400" dirty="0" smtClean="0">
                <a:sym typeface="Wingdings" panose="05000000000000000000" pitchFamily="2" charset="2"/>
              </a:rPr>
              <a:t>i3 CPU is most used browsing; on more compute intensive apps, i7 ops 5X &gt; i3</a:t>
            </a:r>
          </a:p>
          <a:p>
            <a:r>
              <a:rPr lang="en-US" sz="2400" dirty="0" smtClean="0">
                <a:sym typeface="Wingdings" panose="05000000000000000000" pitchFamily="2" charset="2"/>
              </a:rPr>
              <a:t>Design i7 for heavy ops per persona; need to analyze most used apps per category</a:t>
            </a:r>
            <a:endParaRPr lang="en-US" sz="2400" dirty="0"/>
          </a:p>
        </p:txBody>
      </p:sp>
      <p:pic>
        <p:nvPicPr>
          <p:cNvPr id="4" name="Picture 3"/>
          <p:cNvPicPr>
            <a:picLocks noChangeAspect="1"/>
          </p:cNvPicPr>
          <p:nvPr/>
        </p:nvPicPr>
        <p:blipFill>
          <a:blip r:embed="rId2"/>
          <a:stretch>
            <a:fillRect/>
          </a:stretch>
        </p:blipFill>
        <p:spPr>
          <a:xfrm>
            <a:off x="3124200" y="1347787"/>
            <a:ext cx="5943600" cy="4162425"/>
          </a:xfrm>
          <a:prstGeom prst="rect">
            <a:avLst/>
          </a:prstGeom>
        </p:spPr>
      </p:pic>
      <p:sp>
        <p:nvSpPr>
          <p:cNvPr id="5" name="Rounded Rectangular Callout 4"/>
          <p:cNvSpPr/>
          <p:nvPr/>
        </p:nvSpPr>
        <p:spPr>
          <a:xfrm>
            <a:off x="1208314" y="1722664"/>
            <a:ext cx="1143000" cy="1020536"/>
          </a:xfrm>
          <a:prstGeom prst="wedgeRoundRectCallout">
            <a:avLst>
              <a:gd name="adj1" fmla="val 101834"/>
              <a:gd name="adj2" fmla="val -16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Office persona</a:t>
            </a:r>
          </a:p>
          <a:p>
            <a:pPr algn="ctr"/>
            <a:r>
              <a:rPr lang="en-US" dirty="0" smtClean="0"/>
              <a:t>apps</a:t>
            </a:r>
            <a:endParaRPr lang="en-US" dirty="0"/>
          </a:p>
        </p:txBody>
      </p:sp>
      <p:sp>
        <p:nvSpPr>
          <p:cNvPr id="6" name="Rounded Rectangular Callout 5"/>
          <p:cNvSpPr/>
          <p:nvPr/>
        </p:nvSpPr>
        <p:spPr>
          <a:xfrm>
            <a:off x="1149858" y="3583438"/>
            <a:ext cx="1143000" cy="978401"/>
          </a:xfrm>
          <a:prstGeom prst="wedgeRoundRectCallout">
            <a:avLst>
              <a:gd name="adj1" fmla="val 101834"/>
              <a:gd name="adj2" fmla="val -16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Media editing  persona</a:t>
            </a:r>
          </a:p>
        </p:txBody>
      </p:sp>
      <p:sp>
        <p:nvSpPr>
          <p:cNvPr id="7" name="Rounded Rectangular Callout 6"/>
          <p:cNvSpPr/>
          <p:nvPr/>
        </p:nvSpPr>
        <p:spPr>
          <a:xfrm>
            <a:off x="9653632" y="3583439"/>
            <a:ext cx="1143000" cy="898072"/>
          </a:xfrm>
          <a:prstGeom prst="wedgeRoundRectCallout">
            <a:avLst>
              <a:gd name="adj1" fmla="val -88389"/>
              <a:gd name="adj2" fmla="val -4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persona</a:t>
            </a:r>
          </a:p>
        </p:txBody>
      </p:sp>
    </p:spTree>
    <p:extLst>
      <p:ext uri="{BB962C8B-B14F-4D97-AF65-F5344CB8AC3E}">
        <p14:creationId xmlns:p14="http://schemas.microsoft.com/office/powerpoint/2010/main" val="3067016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57307"/>
            <a:ext cx="10530840" cy="585643"/>
          </a:xfrm>
        </p:spPr>
        <p:txBody>
          <a:bodyPr>
            <a:normAutofit fontScale="90000"/>
          </a:bodyPr>
          <a:lstStyle/>
          <a:p>
            <a:r>
              <a:rPr lang="en-US" dirty="0" smtClean="0"/>
              <a:t>CAPE measurement and modeling</a:t>
            </a:r>
            <a:endParaRPr lang="en-US" dirty="0"/>
          </a:p>
        </p:txBody>
      </p:sp>
      <p:sp>
        <p:nvSpPr>
          <p:cNvPr id="3" name="Content Placeholder 2"/>
          <p:cNvSpPr>
            <a:spLocks noGrp="1"/>
          </p:cNvSpPr>
          <p:nvPr>
            <p:ph idx="1"/>
          </p:nvPr>
        </p:nvSpPr>
        <p:spPr>
          <a:xfrm>
            <a:off x="1116000" y="1825625"/>
            <a:ext cx="10515600" cy="4351338"/>
          </a:xfrm>
        </p:spPr>
        <p:txBody>
          <a:bodyPr/>
          <a:lstStyle/>
          <a:p>
            <a:endParaRPr lang="en-US" dirty="0"/>
          </a:p>
        </p:txBody>
      </p:sp>
      <p:pic>
        <p:nvPicPr>
          <p:cNvPr id="4" name="Picture 3"/>
          <p:cNvPicPr>
            <a:picLocks noChangeAspect="1"/>
          </p:cNvPicPr>
          <p:nvPr/>
        </p:nvPicPr>
        <p:blipFill>
          <a:blip r:embed="rId2"/>
          <a:stretch>
            <a:fillRect/>
          </a:stretch>
        </p:blipFill>
        <p:spPr>
          <a:xfrm>
            <a:off x="620700" y="742950"/>
            <a:ext cx="11506200" cy="5372100"/>
          </a:xfrm>
          <a:prstGeom prst="rect">
            <a:avLst/>
          </a:prstGeom>
        </p:spPr>
      </p:pic>
      <p:sp>
        <p:nvSpPr>
          <p:cNvPr id="5" name="Rounded Rectangular Callout 4"/>
          <p:cNvSpPr/>
          <p:nvPr/>
        </p:nvSpPr>
        <p:spPr>
          <a:xfrm>
            <a:off x="358823" y="2916820"/>
            <a:ext cx="2314936" cy="798653"/>
          </a:xfrm>
          <a:prstGeom prst="wedgeRoundRectCallout">
            <a:avLst>
              <a:gd name="adj1" fmla="val 66124"/>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a:t>
            </a:r>
            <a:r>
              <a:rPr lang="en-US" sz="2000" b="1" dirty="0" smtClean="0"/>
              <a:t>ext  foil describes more details</a:t>
            </a:r>
            <a:endParaRPr lang="en-US" sz="2000" b="1" dirty="0"/>
          </a:p>
        </p:txBody>
      </p:sp>
      <p:sp>
        <p:nvSpPr>
          <p:cNvPr id="6" name="Rounded Rectangular Callout 5"/>
          <p:cNvSpPr/>
          <p:nvPr/>
        </p:nvSpPr>
        <p:spPr>
          <a:xfrm>
            <a:off x="185204" y="4907664"/>
            <a:ext cx="2449496" cy="1584680"/>
          </a:xfrm>
          <a:prstGeom prst="wedgeRoundRectCallout">
            <a:avLst>
              <a:gd name="adj1" fmla="val 72193"/>
              <a:gd name="adj2" fmla="val 52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Which of 50 system </a:t>
            </a:r>
          </a:p>
          <a:p>
            <a:pPr algn="ctr"/>
            <a:r>
              <a:rPr lang="en-US" dirty="0" smtClean="0">
                <a:solidFill>
                  <a:schemeClr val="tx1"/>
                </a:solidFill>
              </a:rPr>
              <a:t>arch nodes have computational capacities that limit </a:t>
            </a:r>
          </a:p>
          <a:p>
            <a:pPr algn="ctr"/>
            <a:r>
              <a:rPr lang="en-US" dirty="0" smtClean="0">
                <a:solidFill>
                  <a:schemeClr val="tx1"/>
                </a:solidFill>
              </a:rPr>
              <a:t>system performance?</a:t>
            </a:r>
            <a:endParaRPr lang="en-US" dirty="0">
              <a:solidFill>
                <a:schemeClr val="tx1"/>
              </a:solidFill>
            </a:endParaRPr>
          </a:p>
        </p:txBody>
      </p:sp>
    </p:spTree>
    <p:extLst>
      <p:ext uri="{BB962C8B-B14F-4D97-AF65-F5344CB8AC3E}">
        <p14:creationId xmlns:p14="http://schemas.microsoft.com/office/powerpoint/2010/main" val="346349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510" y="90991"/>
            <a:ext cx="10515600" cy="1690688"/>
          </a:xfrm>
        </p:spPr>
        <p:txBody>
          <a:bodyPr/>
          <a:lstStyle/>
          <a:p>
            <a:r>
              <a:rPr lang="en-US" dirty="0" smtClean="0"/>
              <a:t>Intel Control Unit diagram </a:t>
            </a:r>
            <a:endParaRPr lang="en-US" dirty="0"/>
          </a:p>
        </p:txBody>
      </p:sp>
      <p:pic>
        <p:nvPicPr>
          <p:cNvPr id="4" name="Picture 3"/>
          <p:cNvPicPr>
            <a:picLocks noChangeAspect="1"/>
          </p:cNvPicPr>
          <p:nvPr/>
        </p:nvPicPr>
        <p:blipFill>
          <a:blip r:embed="rId2"/>
          <a:stretch>
            <a:fillRect/>
          </a:stretch>
        </p:blipFill>
        <p:spPr>
          <a:xfrm>
            <a:off x="3287209" y="1262410"/>
            <a:ext cx="8230440" cy="5595590"/>
          </a:xfrm>
          <a:prstGeom prst="rect">
            <a:avLst/>
          </a:prstGeom>
        </p:spPr>
      </p:pic>
      <p:sp>
        <p:nvSpPr>
          <p:cNvPr id="5" name="TextBox 4"/>
          <p:cNvSpPr txBox="1"/>
          <p:nvPr/>
        </p:nvSpPr>
        <p:spPr>
          <a:xfrm>
            <a:off x="2326510" y="1424471"/>
            <a:ext cx="3345083" cy="1015663"/>
          </a:xfrm>
          <a:prstGeom prst="rect">
            <a:avLst/>
          </a:prstGeom>
          <a:solidFill>
            <a:schemeClr val="accent6">
              <a:lumMod val="60000"/>
              <a:lumOff val="40000"/>
            </a:schemeClr>
          </a:solidFill>
          <a:ln>
            <a:solidFill>
              <a:srgbClr val="FFC000"/>
            </a:solidFill>
          </a:ln>
        </p:spPr>
        <p:txBody>
          <a:bodyPr wrap="square" rtlCol="0">
            <a:spAutoFit/>
          </a:bodyPr>
          <a:lstStyle/>
          <a:p>
            <a:r>
              <a:rPr lang="en-US" sz="2000" b="1" dirty="0" smtClean="0"/>
              <a:t>UFS simulates this at cycle level using MDM equations for memory hierarchy delays.</a:t>
            </a:r>
            <a:endParaRPr lang="en-US" sz="2000" b="1" dirty="0"/>
          </a:p>
        </p:txBody>
      </p:sp>
      <p:sp>
        <p:nvSpPr>
          <p:cNvPr id="6" name="Rounded Rectangular Callout 5"/>
          <p:cNvSpPr/>
          <p:nvPr/>
        </p:nvSpPr>
        <p:spPr>
          <a:xfrm>
            <a:off x="6282170" y="3148314"/>
            <a:ext cx="1122744" cy="682906"/>
          </a:xfrm>
          <a:prstGeom prst="wedgeRoundRectCallout">
            <a:avLst>
              <a:gd name="adj1" fmla="val -74929"/>
              <a:gd name="adj2" fmla="val -885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Micro-op flow</a:t>
            </a:r>
            <a:endParaRPr lang="en-US" dirty="0"/>
          </a:p>
        </p:txBody>
      </p:sp>
      <p:sp>
        <p:nvSpPr>
          <p:cNvPr id="7" name="Rounded Rectangular Callout 6"/>
          <p:cNvSpPr/>
          <p:nvPr/>
        </p:nvSpPr>
        <p:spPr>
          <a:xfrm>
            <a:off x="9036945" y="5034984"/>
            <a:ext cx="2303362" cy="555587"/>
          </a:xfrm>
          <a:prstGeom prst="wedgeRoundRectCallout">
            <a:avLst>
              <a:gd name="adj1" fmla="val -105510"/>
              <a:gd name="adj2" fmla="val -96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Overlaps </a:t>
            </a:r>
            <a:r>
              <a:rPr lang="en-US" dirty="0" err="1" smtClean="0"/>
              <a:t>Ld</a:t>
            </a:r>
            <a:r>
              <a:rPr lang="en-US" dirty="0" smtClean="0"/>
              <a:t>/</a:t>
            </a:r>
            <a:r>
              <a:rPr lang="en-US" dirty="0" err="1" smtClean="0"/>
              <a:t>Sto</a:t>
            </a:r>
            <a:r>
              <a:rPr lang="en-US" dirty="0" smtClean="0"/>
              <a:t> instructions </a:t>
            </a:r>
            <a:endParaRPr lang="en-US" dirty="0"/>
          </a:p>
        </p:txBody>
      </p:sp>
      <p:sp>
        <p:nvSpPr>
          <p:cNvPr id="8" name="TextBox 7"/>
          <p:cNvSpPr txBox="1"/>
          <p:nvPr/>
        </p:nvSpPr>
        <p:spPr>
          <a:xfrm>
            <a:off x="567161" y="3737039"/>
            <a:ext cx="3113590" cy="1754326"/>
          </a:xfrm>
          <a:prstGeom prst="rect">
            <a:avLst/>
          </a:prstGeom>
          <a:solidFill>
            <a:srgbClr val="FFC000"/>
          </a:solidFill>
        </p:spPr>
        <p:txBody>
          <a:bodyPr wrap="square" rtlCol="0">
            <a:spAutoFit/>
          </a:bodyPr>
          <a:lstStyle/>
          <a:p>
            <a:r>
              <a:rPr lang="en-US" b="1" dirty="0" smtClean="0"/>
              <a:t>Backend buffer sizes can limit system performance. </a:t>
            </a:r>
          </a:p>
          <a:p>
            <a:r>
              <a:rPr lang="en-US" b="1" dirty="0" smtClean="0"/>
              <a:t>Perf limiter tool detects this by varying comp cap of 50 system nodes (including CU, mem </a:t>
            </a:r>
            <a:r>
              <a:rPr lang="en-US" b="1" dirty="0" err="1" smtClean="0"/>
              <a:t>hier</a:t>
            </a:r>
            <a:r>
              <a:rPr lang="en-US" b="1" dirty="0" smtClean="0"/>
              <a:t> and ALU).</a:t>
            </a:r>
            <a:endParaRPr lang="en-US" b="1" dirty="0"/>
          </a:p>
        </p:txBody>
      </p:sp>
    </p:spTree>
    <p:extLst>
      <p:ext uri="{BB962C8B-B14F-4D97-AF65-F5344CB8AC3E}">
        <p14:creationId xmlns:p14="http://schemas.microsoft.com/office/powerpoint/2010/main" val="1255793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model uses</a:t>
            </a:r>
            <a:endParaRPr lang="en-US" dirty="0"/>
          </a:p>
        </p:txBody>
      </p:sp>
      <p:sp>
        <p:nvSpPr>
          <p:cNvPr id="3" name="Content Placeholder 2"/>
          <p:cNvSpPr>
            <a:spLocks noGrp="1"/>
          </p:cNvSpPr>
          <p:nvPr>
            <p:ph idx="1"/>
          </p:nvPr>
        </p:nvSpPr>
        <p:spPr/>
        <p:txBody>
          <a:bodyPr/>
          <a:lstStyle/>
          <a:p>
            <a:r>
              <a:rPr lang="en-US" dirty="0" smtClean="0"/>
              <a:t>SW development tools – as above</a:t>
            </a:r>
          </a:p>
          <a:p>
            <a:r>
              <a:rPr lang="en-US" dirty="0" smtClean="0"/>
              <a:t>Architecture selection – perf limiters </a:t>
            </a:r>
            <a:r>
              <a:rPr lang="en-US" smtClean="0">
                <a:sym typeface="Wingdings" panose="05000000000000000000" pitchFamily="2" charset="2"/>
              </a:rPr>
              <a:t> </a:t>
            </a:r>
            <a:r>
              <a:rPr lang="en-US" smtClean="0">
                <a:sym typeface="Wingdings" panose="05000000000000000000" pitchFamily="2" charset="2"/>
              </a:rPr>
              <a:t>find a better</a:t>
            </a:r>
            <a:r>
              <a:rPr lang="en-US" smtClean="0">
                <a:sym typeface="Wingdings" panose="05000000000000000000" pitchFamily="2" charset="2"/>
              </a:rPr>
              <a:t> </a:t>
            </a:r>
            <a:r>
              <a:rPr lang="en-US" dirty="0" smtClean="0">
                <a:sym typeface="Wingdings" panose="05000000000000000000" pitchFamily="2" charset="2"/>
              </a:rPr>
              <a:t>existing system</a:t>
            </a:r>
          </a:p>
          <a:p>
            <a:r>
              <a:rPr lang="en-US" smtClean="0">
                <a:sym typeface="Wingdings" panose="05000000000000000000" pitchFamily="2" charset="2"/>
              </a:rPr>
              <a:t>Discover a</a:t>
            </a:r>
            <a:r>
              <a:rPr lang="en-US" smtClean="0">
                <a:sym typeface="Wingdings" panose="05000000000000000000" pitchFamily="2" charset="2"/>
              </a:rPr>
              <a:t>rchitecture </a:t>
            </a:r>
            <a:r>
              <a:rPr lang="en-US" smtClean="0">
                <a:sym typeface="Wingdings" panose="05000000000000000000" pitchFamily="2" charset="2"/>
              </a:rPr>
              <a:t>change </a:t>
            </a:r>
            <a:r>
              <a:rPr lang="en-US" smtClean="0">
                <a:sym typeface="Wingdings" panose="05000000000000000000" pitchFamily="2" charset="2"/>
              </a:rPr>
              <a:t>types needed</a:t>
            </a:r>
            <a:endParaRPr lang="en-US" dirty="0" smtClean="0">
              <a:sym typeface="Wingdings" panose="05000000000000000000" pitchFamily="2" charset="2"/>
            </a:endParaRPr>
          </a:p>
          <a:p>
            <a:pPr lvl="1"/>
            <a:r>
              <a:rPr lang="en-US" dirty="0" smtClean="0">
                <a:sym typeface="Wingdings" panose="05000000000000000000" pitchFamily="2" charset="2"/>
              </a:rPr>
              <a:t>Reduce memory </a:t>
            </a:r>
            <a:r>
              <a:rPr lang="en-US" smtClean="0">
                <a:sym typeface="Wingdings" panose="05000000000000000000" pitchFamily="2" charset="2"/>
              </a:rPr>
              <a:t>hierarchy </a:t>
            </a:r>
            <a:r>
              <a:rPr lang="en-US">
                <a:sym typeface="Wingdings" panose="05000000000000000000" pitchFamily="2" charset="2"/>
              </a:rPr>
              <a:t>capacity </a:t>
            </a:r>
            <a:r>
              <a:rPr lang="en-US" smtClean="0">
                <a:sym typeface="Wingdings" panose="05000000000000000000" pitchFamily="2" charset="2"/>
              </a:rPr>
              <a:t>C(B,L,S</a:t>
            </a:r>
            <a:r>
              <a:rPr lang="en-US">
                <a:sym typeface="Wingdings" panose="05000000000000000000" pitchFamily="2" charset="2"/>
              </a:rPr>
              <a:t>) </a:t>
            </a:r>
            <a:r>
              <a:rPr lang="en-US" smtClean="0">
                <a:sym typeface="Wingdings" panose="05000000000000000000" pitchFamily="2" charset="2"/>
              </a:rPr>
              <a:t>delays</a:t>
            </a:r>
            <a:r>
              <a:rPr lang="en-US">
                <a:sym typeface="Wingdings" panose="05000000000000000000" pitchFamily="2" charset="2"/>
              </a:rPr>
              <a:t> </a:t>
            </a:r>
            <a:r>
              <a:rPr lang="en-US" smtClean="0">
                <a:sym typeface="Wingdings" panose="05000000000000000000" pitchFamily="2" charset="2"/>
              </a:rPr>
              <a:t>and phys latencies</a:t>
            </a:r>
            <a:endParaRPr lang="en-US" dirty="0" smtClean="0">
              <a:sym typeface="Wingdings" panose="05000000000000000000" pitchFamily="2" charset="2"/>
            </a:endParaRPr>
          </a:p>
          <a:p>
            <a:pPr lvl="1"/>
            <a:r>
              <a:rPr lang="en-US" dirty="0" smtClean="0">
                <a:sym typeface="Wingdings" panose="05000000000000000000" pitchFamily="2" charset="2"/>
              </a:rPr>
              <a:t>Increase CU buffer sizes</a:t>
            </a:r>
            <a:endParaRPr lang="en-US" dirty="0">
              <a:sym typeface="Wingdings" panose="05000000000000000000" pitchFamily="2" charset="2"/>
            </a:endParaRPr>
          </a:p>
          <a:p>
            <a:pPr lvl="1"/>
            <a:r>
              <a:rPr lang="en-US" dirty="0" smtClean="0">
                <a:sym typeface="Wingdings" panose="05000000000000000000" pitchFamily="2" charset="2"/>
              </a:rPr>
              <a:t>Increase operation BW</a:t>
            </a:r>
          </a:p>
          <a:p>
            <a:pPr marL="0" indent="0">
              <a:buNone/>
            </a:pPr>
            <a:endParaRPr lang="en-US" dirty="0">
              <a:sym typeface="Wingdings" panose="05000000000000000000" pitchFamily="2" charset="2"/>
            </a:endParaRPr>
          </a:p>
          <a:p>
            <a:pPr marL="0" indent="0">
              <a:buNone/>
            </a:pPr>
            <a:r>
              <a:rPr lang="en-US" smtClean="0">
                <a:sym typeface="Wingdings" panose="05000000000000000000" pitchFamily="2" charset="2"/>
              </a:rPr>
              <a:t>Earlier</a:t>
            </a:r>
            <a:r>
              <a:rPr lang="en-US" smtClean="0">
                <a:sym typeface="Wingdings" panose="05000000000000000000" pitchFamily="2" charset="2"/>
              </a:rPr>
              <a:t> discussed </a:t>
            </a:r>
            <a:r>
              <a:rPr lang="en-US" dirty="0" smtClean="0">
                <a:sym typeface="Wingdings" panose="05000000000000000000" pitchFamily="2" charset="2"/>
              </a:rPr>
              <a:t>examples of the need for UFS/MDM plus E model</a:t>
            </a:r>
            <a:endParaRPr lang="en-US" dirty="0">
              <a:sym typeface="Wingdings" panose="05000000000000000000" pitchFamily="2" charset="2"/>
            </a:endParaRPr>
          </a:p>
        </p:txBody>
      </p:sp>
    </p:spTree>
    <p:extLst>
      <p:ext uri="{BB962C8B-B14F-4D97-AF65-F5344CB8AC3E}">
        <p14:creationId xmlns:p14="http://schemas.microsoft.com/office/powerpoint/2010/main" val="620125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5" y="-298934"/>
            <a:ext cx="15550662" cy="1325563"/>
          </a:xfrm>
        </p:spPr>
        <p:txBody>
          <a:bodyPr>
            <a:normAutofit/>
          </a:bodyPr>
          <a:lstStyle/>
          <a:p>
            <a:r>
              <a:rPr lang="en-US" sz="3600" dirty="0" smtClean="0"/>
              <a:t>Policy-driven </a:t>
            </a:r>
            <a:r>
              <a:rPr lang="en-US" sz="3600" dirty="0" err="1" smtClean="0"/>
              <a:t>codesign</a:t>
            </a:r>
            <a:r>
              <a:rPr lang="en-US" sz="3600" dirty="0" smtClean="0"/>
              <a:t> – find rate-outliers </a:t>
            </a:r>
            <a:r>
              <a:rPr lang="en-US" sz="3600" dirty="0" smtClean="0">
                <a:sym typeface="Wingdings" panose="05000000000000000000" pitchFamily="2" charset="2"/>
              </a:rPr>
              <a:t> special HW</a:t>
            </a:r>
            <a:endParaRPr lang="en-US" sz="3600" dirty="0"/>
          </a:p>
        </p:txBody>
      </p:sp>
      <p:pic>
        <p:nvPicPr>
          <p:cNvPr id="5" name="Picture 4"/>
          <p:cNvPicPr>
            <a:picLocks noChangeAspect="1"/>
          </p:cNvPicPr>
          <p:nvPr/>
        </p:nvPicPr>
        <p:blipFill>
          <a:blip r:embed="rId2"/>
          <a:stretch>
            <a:fillRect/>
          </a:stretch>
        </p:blipFill>
        <p:spPr>
          <a:xfrm>
            <a:off x="568734" y="736368"/>
            <a:ext cx="9520146" cy="5644531"/>
          </a:xfrm>
          <a:prstGeom prst="rect">
            <a:avLst/>
          </a:prstGeom>
        </p:spPr>
      </p:pic>
      <p:sp>
        <p:nvSpPr>
          <p:cNvPr id="3" name="TextBox 2"/>
          <p:cNvSpPr txBox="1"/>
          <p:nvPr/>
        </p:nvSpPr>
        <p:spPr>
          <a:xfrm>
            <a:off x="327660" y="6196233"/>
            <a:ext cx="10157460" cy="369332"/>
          </a:xfrm>
          <a:prstGeom prst="rect">
            <a:avLst/>
          </a:prstGeom>
          <a:noFill/>
        </p:spPr>
        <p:txBody>
          <a:bodyPr wrap="square" rtlCol="0">
            <a:spAutoFit/>
          </a:bodyPr>
          <a:lstStyle/>
          <a:p>
            <a:r>
              <a:rPr lang="en-US" dirty="0" smtClean="0"/>
              <a:t>C=15 OK for 13 </a:t>
            </a:r>
            <a:r>
              <a:rPr lang="en-US" dirty="0" err="1" smtClean="0"/>
              <a:t>codelets</a:t>
            </a:r>
            <a:r>
              <a:rPr lang="en-US" dirty="0" smtClean="0"/>
              <a:t>, cores 1-8. C=8 OK for 2 more </a:t>
            </a:r>
            <a:r>
              <a:rPr lang="en-US" dirty="0" err="1" smtClean="0"/>
              <a:t>codelets</a:t>
            </a:r>
            <a:r>
              <a:rPr lang="en-US" dirty="0" smtClean="0"/>
              <a:t> – 8core SR.  4 </a:t>
            </a:r>
            <a:r>
              <a:rPr lang="en-US" dirty="0" err="1" smtClean="0"/>
              <a:t>codelets</a:t>
            </a:r>
            <a:r>
              <a:rPr lang="en-US" dirty="0" smtClean="0"/>
              <a:t> need more speed.</a:t>
            </a:r>
            <a:endParaRPr lang="en-US" dirty="0"/>
          </a:p>
        </p:txBody>
      </p:sp>
      <p:sp>
        <p:nvSpPr>
          <p:cNvPr id="6" name="Line Callout 1 5"/>
          <p:cNvSpPr/>
          <p:nvPr/>
        </p:nvSpPr>
        <p:spPr>
          <a:xfrm>
            <a:off x="3448050" y="1197473"/>
            <a:ext cx="3017520" cy="632460"/>
          </a:xfrm>
          <a:prstGeom prst="borderCallout1">
            <a:avLst>
              <a:gd name="adj1" fmla="val 40437"/>
              <a:gd name="adj2" fmla="val 98105"/>
              <a:gd name="adj3" fmla="val 206475"/>
              <a:gd name="adj4" fmla="val 1154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Optimal cases nearly </a:t>
            </a:r>
            <a:r>
              <a:rPr lang="en-US" dirty="0" err="1" smtClean="0">
                <a:ln w="0"/>
                <a:solidFill>
                  <a:schemeClr val="tx1"/>
                </a:solidFill>
                <a:effectLst>
                  <a:outerShdw blurRad="38100" dist="19050" dir="2700000" algn="tl" rotWithShape="0">
                    <a:schemeClr val="dk1">
                      <a:alpha val="40000"/>
                    </a:schemeClr>
                  </a:outerShdw>
                </a:effectLst>
              </a:rPr>
              <a:t>const</a:t>
            </a:r>
            <a:r>
              <a:rPr lang="en-US" dirty="0" smtClean="0">
                <a:ln w="0"/>
                <a:solidFill>
                  <a:schemeClr val="tx1"/>
                </a:solidFill>
                <a:effectLst>
                  <a:outerShdw blurRad="38100" dist="19050" dir="2700000" algn="tl" rotWithShape="0">
                    <a:schemeClr val="dk1">
                      <a:alpha val="40000"/>
                    </a:schemeClr>
                  </a:outerShdw>
                </a:effectLst>
              </a:rPr>
              <a:t> C.</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438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600" b="1" dirty="0" smtClean="0"/>
              <a:t>Summary</a:t>
            </a:r>
            <a:r>
              <a:rPr lang="en-US" sz="3600" b="1" smtClean="0"/>
              <a:t>: 6 Solvable </a:t>
            </a:r>
            <a:r>
              <a:rPr lang="en-US" sz="3600" b="1" smtClean="0"/>
              <a:t>Challenges </a:t>
            </a:r>
            <a:endParaRPr lang="en-US" sz="3600" b="1" dirty="0"/>
          </a:p>
        </p:txBody>
      </p:sp>
      <p:sp>
        <p:nvSpPr>
          <p:cNvPr id="4" name="TextBox 3"/>
          <p:cNvSpPr txBox="1"/>
          <p:nvPr/>
        </p:nvSpPr>
        <p:spPr>
          <a:xfrm>
            <a:off x="0" y="1111568"/>
            <a:ext cx="11536680" cy="4549194"/>
          </a:xfrm>
          <a:prstGeom prst="rect">
            <a:avLst/>
          </a:prstGeom>
          <a:noFill/>
        </p:spPr>
        <p:txBody>
          <a:bodyPr wrap="square" rtlCol="0">
            <a:spAutoFit/>
          </a:bodyPr>
          <a:lstStyle/>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A. Quality profiling of SW </a:t>
            </a:r>
            <a:r>
              <a:rPr lang="en-US" b="1">
                <a:latin typeface="Calibri" panose="020F0502020204030204" pitchFamily="34" charset="0"/>
                <a:ea typeface="Calibri" panose="020F0502020204030204" pitchFamily="34" charset="0"/>
                <a:cs typeface="Times New Roman" panose="02020603050405020304" pitchFamily="18" charset="0"/>
              </a:rPr>
              <a:t>– </a:t>
            </a:r>
            <a:r>
              <a:rPr lang="en-US" smtClean="0">
                <a:latin typeface="Calibri" panose="020F0502020204030204" pitchFamily="34" charset="0"/>
                <a:ea typeface="Calibri" panose="020F0502020204030204" pitchFamily="34" charset="0"/>
                <a:cs typeface="Times New Roman" panose="02020603050405020304" pitchFamily="18" charset="0"/>
              </a:rPr>
              <a:t>Focus workload </a:t>
            </a:r>
            <a:r>
              <a:rPr lang="en-US">
                <a:latin typeface="Calibri" panose="020F0502020204030204" pitchFamily="34" charset="0"/>
                <a:ea typeface="Calibri" panose="020F0502020204030204" pitchFamily="34" charset="0"/>
                <a:cs typeface="Times New Roman" panose="02020603050405020304" pitchFamily="18" charset="0"/>
              </a:rPr>
              <a:t>analysis –for SW tuning, system selection, or </a:t>
            </a:r>
            <a:r>
              <a:rPr lang="en-US">
                <a:latin typeface="Calibri" panose="020F0502020204030204" pitchFamily="34" charset="0"/>
                <a:ea typeface="Calibri" panose="020F0502020204030204" pitchFamily="34" charset="0"/>
                <a:cs typeface="Times New Roman" panose="02020603050405020304" pitchFamily="18" charset="0"/>
              </a:rPr>
              <a:t>pre-Si </a:t>
            </a:r>
            <a:r>
              <a:rPr lang="en-US" smtClean="0">
                <a:latin typeface="Calibri" panose="020F0502020204030204" pitchFamily="34" charset="0"/>
                <a:ea typeface="Calibri" panose="020F0502020204030204" pitchFamily="34" charset="0"/>
                <a:cs typeface="Times New Roman" panose="02020603050405020304" pitchFamily="18" charset="0"/>
              </a:rPr>
              <a:t>enabling.</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       1. </a:t>
            </a:r>
            <a:r>
              <a:rPr lang="en-US">
                <a:latin typeface="Calibri" panose="020F0502020204030204" pitchFamily="34" charset="0"/>
                <a:ea typeface="Calibri" panose="020F0502020204030204" pitchFamily="34" charset="0"/>
                <a:cs typeface="Times New Roman" panose="02020603050405020304" pitchFamily="18" charset="0"/>
              </a:rPr>
              <a:t>	</a:t>
            </a:r>
            <a:r>
              <a:rPr lang="en-US" b="1">
                <a:latin typeface="Calibri" panose="020F0502020204030204" pitchFamily="34" charset="0"/>
                <a:ea typeface="Calibri" panose="020F0502020204030204" pitchFamily="34" charset="0"/>
                <a:cs typeface="Times New Roman" panose="02020603050405020304" pitchFamily="18" charset="0"/>
              </a:rPr>
              <a:t>Codex selection:</a:t>
            </a:r>
            <a:r>
              <a:rPr lang="en-US">
                <a:latin typeface="Calibri" panose="020F0502020204030204" pitchFamily="34" charset="0"/>
                <a:ea typeface="Calibri" panose="020F0502020204030204" pitchFamily="34" charset="0"/>
                <a:cs typeface="Times New Roman" panose="02020603050405020304" pitchFamily="18" charset="0"/>
              </a:rPr>
              <a:t> profile </a:t>
            </a:r>
            <a:r>
              <a:rPr lang="en-US">
                <a:latin typeface="Calibri" panose="020F0502020204030204" pitchFamily="34" charset="0"/>
                <a:ea typeface="Calibri" panose="020F0502020204030204" pitchFamily="34" charset="0"/>
                <a:cs typeface="Times New Roman" panose="02020603050405020304" pitchFamily="18" charset="0"/>
              </a:rPr>
              <a:t>whole </a:t>
            </a:r>
            <a:r>
              <a:rPr lang="en-US" smtClean="0">
                <a:latin typeface="Calibri" panose="020F0502020204030204" pitchFamily="34" charset="0"/>
                <a:ea typeface="Calibri" panose="020F0502020204030204" pitchFamily="34" charset="0"/>
                <a:cs typeface="Times New Roman" panose="02020603050405020304" pitchFamily="18" charset="0"/>
              </a:rPr>
              <a:t>apps, get </a:t>
            </a:r>
            <a:r>
              <a:rPr lang="en-US">
                <a:latin typeface="Calibri" panose="020F0502020204030204" pitchFamily="34" charset="0"/>
                <a:ea typeface="Calibri" panose="020F0502020204030204" pitchFamily="34" charset="0"/>
                <a:cs typeface="Times New Roman" panose="02020603050405020304" pitchFamily="18" charset="0"/>
              </a:rPr>
              <a:t>sufficient time coverage and define codexes using calls of each </a:t>
            </a:r>
            <a:r>
              <a:rPr lang="en-US">
                <a:latin typeface="Calibri" panose="020F0502020204030204" pitchFamily="34" charset="0"/>
                <a:ea typeface="Calibri" panose="020F0502020204030204" pitchFamily="34" charset="0"/>
                <a:cs typeface="Times New Roman" panose="02020603050405020304" pitchFamily="18" charset="0"/>
              </a:rPr>
              <a:t>codelet </a:t>
            </a:r>
            <a:r>
              <a:rPr lang="en-US" smtClean="0">
                <a:latin typeface="Calibri" panose="020F0502020204030204" pitchFamily="34" charset="0"/>
                <a:ea typeface="Calibri" panose="020F0502020204030204" pitchFamily="34" charset="0"/>
                <a:cs typeface="Times New Roman" panose="02020603050405020304" pitchFamily="18" charset="0"/>
              </a:rPr>
              <a:t>	with “</a:t>
            </a:r>
            <a:r>
              <a:rPr lang="en-US">
                <a:latin typeface="Calibri" panose="020F0502020204030204" pitchFamily="34" charset="0"/>
                <a:ea typeface="Calibri" panose="020F0502020204030204" pitchFamily="34" charset="0"/>
                <a:cs typeface="Times New Roman" panose="02020603050405020304" pitchFamily="18" charset="0"/>
              </a:rPr>
              <a:t>distinct</a:t>
            </a:r>
            <a:r>
              <a:rPr lang="en-US">
                <a:latin typeface="Calibri" panose="020F0502020204030204" pitchFamily="34" charset="0"/>
                <a:ea typeface="Calibri" panose="020F0502020204030204" pitchFamily="34" charset="0"/>
                <a:cs typeface="Times New Roman" panose="02020603050405020304" pitchFamily="18" charset="0"/>
              </a:rPr>
              <a:t>” </a:t>
            </a:r>
            <a:r>
              <a:rPr lang="en-US" smtClean="0">
                <a:latin typeface="Calibri" panose="020F0502020204030204" pitchFamily="34" charset="0"/>
                <a:ea typeface="Calibri" panose="020F0502020204030204" pitchFamily="34" charset="0"/>
                <a:cs typeface="Times New Roman" panose="02020603050405020304" pitchFamily="18" charset="0"/>
              </a:rPr>
              <a:t>D-sets (cluster </a:t>
            </a:r>
            <a:r>
              <a:rPr lang="en-US">
                <a:latin typeface="Calibri" panose="020F0502020204030204" pitchFamily="34" charset="0"/>
                <a:ea typeface="Calibri" panose="020F0502020204030204" pitchFamily="34" charset="0"/>
                <a:cs typeface="Times New Roman" panose="02020603050405020304" pitchFamily="18" charset="0"/>
              </a:rPr>
              <a:t>by cache level use</a:t>
            </a:r>
            <a:r>
              <a:rPr lang="en-US">
                <a:latin typeface="Calibri" panose="020F0502020204030204" pitchFamily="34" charset="0"/>
                <a:ea typeface="Calibri" panose="020F0502020204030204" pitchFamily="34" charset="0"/>
                <a:cs typeface="Times New Roman" panose="02020603050405020304" pitchFamily="18" charset="0"/>
              </a:rPr>
              <a:t>). </a:t>
            </a: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       2. </a:t>
            </a:r>
            <a:r>
              <a:rPr lang="en-US">
                <a:latin typeface="Calibri" panose="020F0502020204030204" pitchFamily="34" charset="0"/>
                <a:ea typeface="Calibri" panose="020F0502020204030204" pitchFamily="34" charset="0"/>
                <a:cs typeface="Times New Roman" panose="02020603050405020304" pitchFamily="18" charset="0"/>
              </a:rPr>
              <a:t>	</a:t>
            </a:r>
            <a:r>
              <a:rPr lang="en-US" b="1">
                <a:latin typeface="Calibri" panose="020F0502020204030204" pitchFamily="34" charset="0"/>
                <a:ea typeface="Calibri" panose="020F0502020204030204" pitchFamily="34" charset="0"/>
                <a:cs typeface="Times New Roman" panose="02020603050405020304" pitchFamily="18" charset="0"/>
              </a:rPr>
              <a:t>Codex quality analysis:  </a:t>
            </a:r>
            <a:r>
              <a:rPr lang="en-US">
                <a:latin typeface="Calibri" panose="020F0502020204030204" pitchFamily="34" charset="0"/>
                <a:ea typeface="Calibri" panose="020F0502020204030204" pitchFamily="34" charset="0"/>
                <a:cs typeface="Times New Roman" panose="02020603050405020304" pitchFamily="18" charset="0"/>
              </a:rPr>
              <a:t>Qprof ranks </a:t>
            </a:r>
            <a:r>
              <a:rPr lang="en-US">
                <a:latin typeface="Calibri" panose="020F0502020204030204" pitchFamily="34" charset="0"/>
                <a:ea typeface="Calibri" panose="020F0502020204030204" pitchFamily="34" charset="0"/>
                <a:cs typeface="Times New Roman" panose="02020603050405020304" pitchFamily="18" charset="0"/>
              </a:rPr>
              <a:t>perf/energy </a:t>
            </a:r>
            <a:r>
              <a:rPr lang="en-US" smtClean="0">
                <a:latin typeface="Calibri" panose="020F0502020204030204" pitchFamily="34" charset="0"/>
                <a:ea typeface="Calibri" panose="020F0502020204030204" pitchFamily="34" charset="0"/>
                <a:cs typeface="Times New Roman" panose="02020603050405020304" pitchFamily="18" charset="0"/>
              </a:rPr>
              <a:t>(or other </a:t>
            </a:r>
            <a:r>
              <a:rPr lang="en-US">
                <a:latin typeface="Calibri" panose="020F0502020204030204" pitchFamily="34" charset="0"/>
                <a:ea typeface="Calibri" panose="020F0502020204030204" pitchFamily="34" charset="0"/>
                <a:cs typeface="Times New Roman" panose="02020603050405020304" pitchFamily="18" charset="0"/>
              </a:rPr>
              <a:t>Q </a:t>
            </a:r>
            <a:r>
              <a:rPr lang="en-US" smtClean="0">
                <a:latin typeface="Calibri" panose="020F0502020204030204" pitchFamily="34" charset="0"/>
                <a:ea typeface="Calibri" panose="020F0502020204030204" pitchFamily="34" charset="0"/>
                <a:cs typeface="Times New Roman" panose="02020603050405020304" pitchFamily="18" charset="0"/>
              </a:rPr>
              <a:t>fns.), refines t profiles </a:t>
            </a:r>
            <a:r>
              <a:rPr lang="en-US"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mtClean="0">
                <a:latin typeface="Calibri" panose="020F0502020204030204" pitchFamily="34" charset="0"/>
                <a:ea typeface="Calibri" panose="020F0502020204030204" pitchFamily="34" charset="0"/>
                <a:cs typeface="Times New Roman" panose="02020603050405020304" pitchFamily="18" charset="0"/>
              </a:rPr>
              <a:t> top-down analyses to </a:t>
            </a:r>
            <a:r>
              <a:rPr lang="en-US">
                <a:latin typeface="Calibri" panose="020F0502020204030204" pitchFamily="34" charset="0"/>
                <a:ea typeface="Calibri" panose="020F0502020204030204" pitchFamily="34" charset="0"/>
                <a:cs typeface="Times New Roman" panose="02020603050405020304" pitchFamily="18" charset="0"/>
              </a:rPr>
              <a:t>the </a:t>
            </a:r>
            <a:r>
              <a:rPr lang="en-US" smtClean="0">
                <a:latin typeface="Calibri" panose="020F0502020204030204" pitchFamily="34" charset="0"/>
                <a:ea typeface="Calibri" panose="020F0502020204030204" pitchFamily="34" charset="0"/>
                <a:cs typeface="Times New Roman" panose="02020603050405020304" pitchFamily="18" charset="0"/>
              </a:rPr>
              <a:t>	codelet</a:t>
            </a:r>
            <a:r>
              <a:rPr lang="en-US">
                <a:latin typeface="Calibri" panose="020F0502020204030204" pitchFamily="34" charset="0"/>
                <a:ea typeface="Calibri" panose="020F0502020204030204" pitchFamily="34" charset="0"/>
                <a:cs typeface="Times New Roman" panose="02020603050405020304" pitchFamily="18" charset="0"/>
              </a:rPr>
              <a:t>, </a:t>
            </a:r>
            <a:r>
              <a:rPr lang="en-US" smtClean="0">
                <a:latin typeface="Calibri" panose="020F0502020204030204" pitchFamily="34" charset="0"/>
                <a:ea typeface="Calibri" panose="020F0502020204030204" pitchFamily="34" charset="0"/>
                <a:cs typeface="Times New Roman" panose="02020603050405020304" pitchFamily="18" charset="0"/>
              </a:rPr>
              <a:t>D-set</a:t>
            </a:r>
            <a:r>
              <a:rPr lang="en-US">
                <a:latin typeface="Calibri" panose="020F0502020204030204" pitchFamily="34" charset="0"/>
                <a:ea typeface="Calibri" panose="020F0502020204030204" pitchFamily="34" charset="0"/>
                <a:cs typeface="Times New Roman" panose="02020603050405020304" pitchFamily="18" charset="0"/>
              </a:rPr>
              <a:t>, arch </a:t>
            </a:r>
            <a:r>
              <a:rPr lang="en-US">
                <a:latin typeface="Calibri" panose="020F0502020204030204" pitchFamily="34" charset="0"/>
                <a:ea typeface="Calibri" panose="020F0502020204030204" pitchFamily="34" charset="0"/>
                <a:cs typeface="Times New Roman" panose="02020603050405020304" pitchFamily="18" charset="0"/>
              </a:rPr>
              <a:t>node </a:t>
            </a:r>
            <a:r>
              <a:rPr lang="en-US" smtClean="0">
                <a:latin typeface="Calibri" panose="020F0502020204030204" pitchFamily="34" charset="0"/>
                <a:ea typeface="Calibri" panose="020F0502020204030204" pitchFamily="34" charset="0"/>
                <a:cs typeface="Times New Roman" panose="02020603050405020304" pitchFamily="18" charset="0"/>
              </a:rPr>
              <a:t>(uses </a:t>
            </a:r>
            <a:r>
              <a:rPr lang="en-US">
                <a:latin typeface="Calibri" panose="020F0502020204030204" pitchFamily="34" charset="0"/>
                <a:ea typeface="Calibri" panose="020F0502020204030204" pitchFamily="34" charset="0"/>
                <a:cs typeface="Times New Roman" panose="02020603050405020304" pitchFamily="18" charset="0"/>
              </a:rPr>
              <a:t>5</a:t>
            </a:r>
            <a:r>
              <a:rPr lang="en-US">
                <a:latin typeface="Calibri" panose="020F0502020204030204" pitchFamily="34" charset="0"/>
                <a:ea typeface="Calibri" panose="020F0502020204030204" pitchFamily="34" charset="0"/>
                <a:cs typeface="Times New Roman" panose="02020603050405020304" pitchFamily="18" charset="0"/>
              </a:rPr>
              <a:t>). </a:t>
            </a: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B. Qprof analysis - Workload preprocessing</a:t>
            </a:r>
            <a:r>
              <a:rPr lang="en-US">
                <a:latin typeface="Calibri" panose="020F0502020204030204" pitchFamily="34" charset="0"/>
                <a:ea typeface="Calibri" panose="020F0502020204030204" pitchFamily="34" charset="0"/>
                <a:cs typeface="Times New Roman" panose="02020603050405020304" pitchFamily="18" charset="0"/>
              </a:rPr>
              <a:t> – matches/optimizes SW to architecture, sets up user/owner goals for results</a:t>
            </a: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       3.  	Workload improvement: </a:t>
            </a:r>
            <a:r>
              <a:rPr lang="en-US">
                <a:latin typeface="Calibri" panose="020F0502020204030204" pitchFamily="34" charset="0"/>
                <a:ea typeface="Calibri" panose="020F0502020204030204" pitchFamily="34" charset="0"/>
                <a:cs typeface="Times New Roman" panose="02020603050405020304" pitchFamily="18" charset="0"/>
              </a:rPr>
              <a:t>VP4 transforms workload for best vectorization, cache blocking, If removal, etc</a:t>
            </a:r>
            <a:r>
              <a:rPr lang="en-US">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b="1">
                <a:latin typeface="Calibri" panose="020F0502020204030204" pitchFamily="34" charset="0"/>
                <a:ea typeface="Calibri" panose="020F0502020204030204" pitchFamily="34" charset="0"/>
                <a:cs typeface="Times New Roman" panose="02020603050405020304" pitchFamily="18" charset="0"/>
              </a:rPr>
              <a:t>       4</a:t>
            </a:r>
            <a:r>
              <a:rPr lang="en-US" b="1">
                <a:latin typeface="Calibri" panose="020F0502020204030204" pitchFamily="34" charset="0"/>
                <a:ea typeface="Calibri" panose="020F0502020204030204" pitchFamily="34" charset="0"/>
                <a:cs typeface="Times New Roman" panose="02020603050405020304" pitchFamily="18" charset="0"/>
              </a:rPr>
              <a:t>.       </a:t>
            </a:r>
            <a:r>
              <a:rPr lang="en-US" b="1" smtClean="0">
                <a:latin typeface="Calibri" panose="020F0502020204030204" pitchFamily="34" charset="0"/>
                <a:ea typeface="Calibri" panose="020F0502020204030204" pitchFamily="34" charset="0"/>
                <a:cs typeface="Times New Roman" panose="02020603050405020304" pitchFamily="18" charset="0"/>
              </a:rPr>
              <a:t>Policy </a:t>
            </a:r>
            <a:r>
              <a:rPr lang="en-US" b="1">
                <a:latin typeface="Calibri" panose="020F0502020204030204" pitchFamily="34" charset="0"/>
                <a:ea typeface="Calibri" panose="020F0502020204030204" pitchFamily="34" charset="0"/>
                <a:cs typeface="Times New Roman" panose="02020603050405020304" pitchFamily="18" charset="0"/>
              </a:rPr>
              <a:t>tool: </a:t>
            </a:r>
            <a:r>
              <a:rPr lang="en-US">
                <a:latin typeface="Calibri" panose="020F0502020204030204" pitchFamily="34" charset="0"/>
                <a:ea typeface="Calibri" panose="020F0502020204030204" pitchFamily="34" charset="0"/>
                <a:cs typeface="Times New Roman" panose="02020603050405020304" pitchFamily="18" charset="0"/>
              </a:rPr>
              <a:t>apply to all codes and analyses, any constraints and optimization objective. Also E and t policy.</a:t>
            </a:r>
          </a:p>
          <a:p>
            <a:pPr marL="1200150" lvl="2" indent="-285750">
              <a:lnSpc>
                <a:spcPct val="107000"/>
              </a:lnSpc>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Power: Balance vector and multicore parallelism optimally.</a:t>
            </a:r>
          </a:p>
          <a:p>
            <a:pPr marL="1200150" lvl="2" indent="-285750">
              <a:lnSpc>
                <a:spcPct val="107000"/>
              </a:lnSpc>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Performance rate: Partition codex set among servers, </a:t>
            </a:r>
            <a:r>
              <a:rPr lang="en-US">
                <a:latin typeface="Calibri" panose="020F0502020204030204" pitchFamily="34" charset="0"/>
                <a:ea typeface="Calibri" panose="020F0502020204030204" pitchFamily="34" charset="0"/>
                <a:cs typeface="Times New Roman" panose="02020603050405020304" pitchFamily="18" charset="0"/>
              </a:rPr>
              <a:t>or </a:t>
            </a:r>
            <a:r>
              <a:rPr lang="en-US" smtClean="0">
                <a:latin typeface="Calibri" panose="020F0502020204030204" pitchFamily="34" charset="0"/>
                <a:ea typeface="Calibri" panose="020F0502020204030204" pitchFamily="34" charset="0"/>
                <a:cs typeface="Times New Roman" panose="02020603050405020304" pitchFamily="18" charset="0"/>
              </a:rPr>
              <a:t>find </a:t>
            </a:r>
            <a:r>
              <a:rPr lang="en-US">
                <a:latin typeface="Calibri" panose="020F0502020204030204" pitchFamily="34" charset="0"/>
                <a:ea typeface="Calibri" panose="020F0502020204030204" pitchFamily="34" charset="0"/>
                <a:cs typeface="Times New Roman" panose="02020603050405020304" pitchFamily="18" charset="0"/>
              </a:rPr>
              <a:t>IP </a:t>
            </a:r>
            <a:r>
              <a:rPr lang="en-US" smtClean="0">
                <a:latin typeface="Calibri" panose="020F0502020204030204" pitchFamily="34" charset="0"/>
                <a:ea typeface="Calibri" panose="020F0502020204030204" pitchFamily="34" charset="0"/>
                <a:cs typeface="Times New Roman" panose="02020603050405020304" pitchFamily="18" charset="0"/>
              </a:rPr>
              <a:t>blocks </a:t>
            </a:r>
            <a:r>
              <a:rPr lang="en-US">
                <a:latin typeface="Calibri" panose="020F0502020204030204" pitchFamily="34" charset="0"/>
                <a:ea typeface="Calibri" panose="020F0502020204030204" pitchFamily="34" charset="0"/>
                <a:cs typeface="Times New Roman" panose="02020603050405020304" pitchFamily="18" charset="0"/>
              </a:rPr>
              <a:t>in a </a:t>
            </a:r>
            <a:r>
              <a:rPr lang="en-US">
                <a:latin typeface="Calibri" panose="020F0502020204030204" pitchFamily="34" charset="0"/>
                <a:ea typeface="Calibri" panose="020F0502020204030204" pitchFamily="34" charset="0"/>
                <a:cs typeface="Times New Roman" panose="02020603050405020304" pitchFamily="18" charset="0"/>
              </a:rPr>
              <a:t>workload </a:t>
            </a:r>
            <a:r>
              <a:rPr lang="en-US" smtClean="0">
                <a:latin typeface="Calibri" panose="020F0502020204030204" pitchFamily="34" charset="0"/>
                <a:ea typeface="Calibri" panose="020F0502020204030204" pitchFamily="34" charset="0"/>
                <a:cs typeface="Times New Roman" panose="02020603050405020304" pitchFamily="18" charset="0"/>
              </a:rPr>
              <a:t>for </a:t>
            </a:r>
            <a:r>
              <a:rPr lang="en-US">
                <a:latin typeface="Calibri" panose="020F0502020204030204" pitchFamily="34" charset="0"/>
                <a:ea typeface="Calibri" panose="020F0502020204030204" pitchFamily="34" charset="0"/>
                <a:cs typeface="Times New Roman" panose="02020603050405020304" pitchFamily="18" charset="0"/>
              </a:rPr>
              <a:t>rate demands</a:t>
            </a:r>
            <a:r>
              <a:rPr lang="en-US">
                <a:latin typeface="Calibri" panose="020F0502020204030204" pitchFamily="34" charset="0"/>
                <a:ea typeface="Calibri" panose="020F0502020204030204" pitchFamily="34" charset="0"/>
                <a:cs typeface="Times New Roman" panose="02020603050405020304" pitchFamily="18" charset="0"/>
              </a:rPr>
              <a:t>.  </a:t>
            </a: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C. Analyze and redesign system</a:t>
            </a:r>
            <a:r>
              <a:rPr lang="en-US">
                <a:latin typeface="Calibri" panose="020F0502020204030204" pitchFamily="34" charset="0"/>
                <a:ea typeface="Calibri" panose="020F0502020204030204" pitchFamily="34" charset="0"/>
                <a:cs typeface="Times New Roman" panose="02020603050405020304" pitchFamily="18" charset="0"/>
              </a:rPr>
              <a:t> – these steps can be taken somewhat intuitively, or fully automatically</a:t>
            </a:r>
          </a:p>
          <a:p>
            <a:pPr marR="0" lvl="0">
              <a:lnSpc>
                <a:spcPct val="107000"/>
              </a:lnSpc>
              <a:spcBef>
                <a:spcPts val="0"/>
              </a:spcBef>
              <a:spcAft>
                <a:spcPts val="0"/>
              </a:spcAft>
            </a:pPr>
            <a:r>
              <a:rPr lang="en-US" b="1">
                <a:latin typeface="Calibri" panose="020F0502020204030204" pitchFamily="34" charset="0"/>
                <a:ea typeface="Calibri" panose="020F0502020204030204" pitchFamily="34" charset="0"/>
                <a:cs typeface="Times New Roman" panose="02020603050405020304" pitchFamily="18" charset="0"/>
              </a:rPr>
              <a:t>        5.  	HW analysis per codex:</a:t>
            </a:r>
            <a:r>
              <a:rPr lang="en-US">
                <a:latin typeface="Calibri" panose="020F0502020204030204" pitchFamily="34" charset="0"/>
                <a:ea typeface="Calibri" panose="020F0502020204030204" pitchFamily="34" charset="0"/>
                <a:cs typeface="Times New Roman" panose="02020603050405020304" pitchFamily="18" charset="0"/>
              </a:rPr>
              <a:t> Perf and Q </a:t>
            </a:r>
            <a:r>
              <a:rPr lang="en-US">
                <a:latin typeface="Calibri" panose="020F0502020204030204" pitchFamily="34" charset="0"/>
                <a:ea typeface="Calibri" panose="020F0502020204030204" pitchFamily="34" charset="0"/>
                <a:cs typeface="Times New Roman" panose="02020603050405020304" pitchFamily="18" charset="0"/>
              </a:rPr>
              <a:t>limiters </a:t>
            </a:r>
            <a:r>
              <a:rPr lang="en-US" smtClean="0">
                <a:latin typeface="Calibri" panose="020F0502020204030204" pitchFamily="34" charset="0"/>
                <a:ea typeface="Calibri" panose="020F0502020204030204" pitchFamily="34" charset="0"/>
                <a:cs typeface="Times New Roman" panose="02020603050405020304" pitchFamily="18" charset="0"/>
              </a:rPr>
              <a:t>cluster </a:t>
            </a:r>
            <a:r>
              <a:rPr lang="en-US">
                <a:latin typeface="Calibri" panose="020F0502020204030204" pitchFamily="34" charset="0"/>
                <a:ea typeface="Calibri" panose="020F0502020204030204" pitchFamily="34" charset="0"/>
                <a:cs typeface="Times New Roman" panose="02020603050405020304" pitchFamily="18" charset="0"/>
              </a:rPr>
              <a:t>codexes </a:t>
            </a:r>
            <a:r>
              <a:rPr lang="en-US">
                <a:latin typeface="Calibri" panose="020F0502020204030204" pitchFamily="34" charset="0"/>
                <a:ea typeface="Calibri" panose="020F0502020204030204" pitchFamily="34" charset="0"/>
                <a:cs typeface="Times New Roman" panose="02020603050405020304" pitchFamily="18" charset="0"/>
              </a:rPr>
              <a:t>architecturally</a:t>
            </a:r>
            <a:r>
              <a:rPr lang="en-US" smtClean="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explain </a:t>
            </a:r>
            <a:r>
              <a:rPr lang="en-US">
                <a:latin typeface="Calibri" panose="020F0502020204030204" pitchFamily="34" charset="0"/>
                <a:ea typeface="Calibri" panose="020F0502020204030204" pitchFamily="34" charset="0"/>
                <a:cs typeface="Times New Roman" panose="02020603050405020304" pitchFamily="18" charset="0"/>
              </a:rPr>
              <a:t>architectural </a:t>
            </a:r>
            <a:r>
              <a:rPr lang="en-US" smtClean="0">
                <a:latin typeface="Calibri" panose="020F0502020204030204" pitchFamily="34" charset="0"/>
                <a:ea typeface="Calibri" panose="020F0502020204030204" pitchFamily="34" charset="0"/>
                <a:cs typeface="Times New Roman" panose="02020603050405020304" pitchFamily="18" charset="0"/>
              </a:rPr>
              <a:t>changes </a:t>
            </a:r>
            <a:r>
              <a:rPr lang="en-US">
                <a:latin typeface="Calibri" panose="020F0502020204030204" pitchFamily="34" charset="0"/>
                <a:ea typeface="Calibri" panose="020F0502020204030204" pitchFamily="34" charset="0"/>
                <a:cs typeface="Times New Roman" panose="02020603050405020304" pitchFamily="18" charset="0"/>
              </a:rPr>
              <a:t>needed </a:t>
            </a:r>
            <a:r>
              <a:rPr lang="en-US" smtClean="0">
                <a:latin typeface="Calibri" panose="020F0502020204030204" pitchFamily="34" charset="0"/>
                <a:ea typeface="Calibri" panose="020F0502020204030204" pitchFamily="34" charset="0"/>
                <a:cs typeface="Times New Roman" panose="02020603050405020304" pitchFamily="18" charset="0"/>
              </a:rPr>
              <a:t>	per </a:t>
            </a:r>
            <a:r>
              <a:rPr lang="en-US">
                <a:latin typeface="Calibri" panose="020F0502020204030204" pitchFamily="34" charset="0"/>
                <a:ea typeface="Calibri" panose="020F0502020204030204" pitchFamily="34" charset="0"/>
                <a:cs typeface="Times New Roman" panose="02020603050405020304" pitchFamily="18" charset="0"/>
              </a:rPr>
              <a:t>cluster </a:t>
            </a:r>
            <a:r>
              <a:rPr lang="en-US">
                <a:latin typeface="Calibri" panose="020F0502020204030204" pitchFamily="34" charset="0"/>
                <a:ea typeface="Calibri" panose="020F0502020204030204" pitchFamily="34" charset="0"/>
                <a:cs typeface="Times New Roman" panose="02020603050405020304" pitchFamily="18" charset="0"/>
              </a:rPr>
              <a:t>for </a:t>
            </a:r>
            <a:r>
              <a:rPr lang="en-US" smtClean="0">
                <a:latin typeface="Calibri" panose="020F0502020204030204" pitchFamily="34" charset="0"/>
                <a:ea typeface="Calibri" panose="020F0502020204030204" pitchFamily="34" charset="0"/>
                <a:cs typeface="Times New Roman" panose="02020603050405020304" pitchFamily="18" charset="0"/>
              </a:rPr>
              <a:t>optimization</a:t>
            </a:r>
            <a:r>
              <a:rPr lang="en-US">
                <a:latin typeface="Calibri" panose="020F0502020204030204" pitchFamily="34" charset="0"/>
                <a:ea typeface="Calibri" panose="020F0502020204030204" pitchFamily="34" charset="0"/>
                <a:cs typeface="Times New Roman" panose="02020603050405020304" pitchFamily="18" charset="0"/>
              </a:rPr>
              <a:t>, cause/effect analyses, and codesign studies</a:t>
            </a:r>
            <a:r>
              <a:rPr lang="en-US">
                <a:latin typeface="Calibri" panose="020F0502020204030204" pitchFamily="34" charset="0"/>
                <a:ea typeface="Calibri" panose="020F0502020204030204" pitchFamily="34" charset="0"/>
                <a:cs typeface="Times New Roman" panose="02020603050405020304" pitchFamily="18" charset="0"/>
              </a:rPr>
              <a:t>. </a:t>
            </a:r>
            <a:r>
              <a:rPr lang="en-US" smtClean="0">
                <a:latin typeface="Calibri" panose="020F0502020204030204" pitchFamily="34" charset="0"/>
                <a:ea typeface="Calibri" panose="020F0502020204030204" pitchFamily="34" charset="0"/>
                <a:cs typeface="Times New Roman" panose="02020603050405020304" pitchFamily="18" charset="0"/>
              </a:rPr>
              <a:t>Use results in analyses above.  </a:t>
            </a:r>
            <a:r>
              <a:rPr lang="en-US">
                <a:latin typeface="Calibri" panose="020F0502020204030204" pitchFamily="34" charset="0"/>
                <a:ea typeface="Calibri" panose="020F0502020204030204" pitchFamily="34" charset="0"/>
                <a:cs typeface="Times New Roman" panose="02020603050405020304" pitchFamily="18" charset="0"/>
              </a:rPr>
              <a:t>	</a:t>
            </a:r>
          </a:p>
          <a:p>
            <a:r>
              <a:rPr lang="en-US" b="1">
                <a:latin typeface="Calibri" panose="020F0502020204030204" pitchFamily="34" charset="0"/>
                <a:ea typeface="Calibri" panose="020F0502020204030204" pitchFamily="34" charset="0"/>
                <a:cs typeface="Times New Roman" panose="02020603050405020304" pitchFamily="18" charset="0"/>
              </a:rPr>
              <a:t>        6.     	Codesign tool: </a:t>
            </a:r>
            <a:r>
              <a:rPr lang="en-US">
                <a:latin typeface="Calibri" panose="020F0502020204030204" pitchFamily="34" charset="0"/>
                <a:ea typeface="Calibri" panose="020F0502020204030204" pitchFamily="34" charset="0"/>
                <a:cs typeface="Times New Roman" panose="02020603050405020304" pitchFamily="18" charset="0"/>
              </a:rPr>
              <a:t>Use </a:t>
            </a:r>
            <a:r>
              <a:rPr lang="en-US" smtClean="0">
                <a:latin typeface="Calibri" panose="020F0502020204030204" pitchFamily="34" charset="0"/>
                <a:ea typeface="Calibri" panose="020F0502020204030204" pitchFamily="34" charset="0"/>
                <a:cs typeface="Times New Roman" panose="02020603050405020304" pitchFamily="18" charset="0"/>
              </a:rPr>
              <a:t>above </a:t>
            </a:r>
            <a:r>
              <a:rPr lang="en-US">
                <a:latin typeface="Calibri" panose="020F0502020204030204" pitchFamily="34" charset="0"/>
                <a:ea typeface="Calibri" panose="020F0502020204030204" pitchFamily="34" charset="0"/>
                <a:cs typeface="Times New Roman" panose="02020603050405020304" pitchFamily="18" charset="0"/>
              </a:rPr>
              <a:t>to attack </a:t>
            </a:r>
            <a:r>
              <a:rPr lang="en-US">
                <a:latin typeface="Calibri" panose="020F0502020204030204" pitchFamily="34" charset="0"/>
                <a:ea typeface="Calibri" panose="020F0502020204030204" pitchFamily="34" charset="0"/>
                <a:cs typeface="Times New Roman" panose="02020603050405020304" pitchFamily="18" charset="0"/>
              </a:rPr>
              <a:t>key </a:t>
            </a:r>
            <a:r>
              <a:rPr lang="en-US" smtClean="0">
                <a:latin typeface="Calibri" panose="020F0502020204030204" pitchFamily="34" charset="0"/>
                <a:ea typeface="Calibri" panose="020F0502020204030204" pitchFamily="34" charset="0"/>
                <a:cs typeface="Times New Roman" panose="02020603050405020304" pitchFamily="18" charset="0"/>
              </a:rPr>
              <a:t>problems. </a:t>
            </a:r>
            <a:r>
              <a:rPr lang="en-US">
                <a:latin typeface="Calibri" panose="020F0502020204030204" pitchFamily="34" charset="0"/>
                <a:ea typeface="Calibri" panose="020F0502020204030204" pitchFamily="34" charset="0"/>
                <a:cs typeface="Times New Roman" panose="02020603050405020304" pitchFamily="18" charset="0"/>
              </a:rPr>
              <a:t>Iterate to optimize SW for </a:t>
            </a:r>
            <a:r>
              <a:rPr lang="en-US">
                <a:latin typeface="Calibri" panose="020F0502020204030204" pitchFamily="34" charset="0"/>
                <a:ea typeface="Calibri" panose="020F0502020204030204" pitchFamily="34" charset="0"/>
                <a:cs typeface="Times New Roman" panose="02020603050405020304" pitchFamily="18" charset="0"/>
              </a:rPr>
              <a:t>hypothetical</a:t>
            </a:r>
            <a:r>
              <a:rPr lang="en-US" sz="2000" smtClean="0">
                <a:latin typeface="Calibri" panose="020F0502020204030204" pitchFamily="34" charset="0"/>
                <a:ea typeface="Calibri" panose="020F0502020204030204" pitchFamily="34" charset="0"/>
                <a:cs typeface="Times New Roman" panose="02020603050405020304" pitchFamily="18" charset="0"/>
              </a:rPr>
              <a:t> designs.</a:t>
            </a:r>
            <a:endParaRPr lang="en-US" sz="2000"/>
          </a:p>
        </p:txBody>
      </p:sp>
      <p:sp>
        <p:nvSpPr>
          <p:cNvPr id="5" name="Title 1"/>
          <p:cNvSpPr txBox="1">
            <a:spLocks/>
          </p:cNvSpPr>
          <p:nvPr/>
        </p:nvSpPr>
        <p:spPr>
          <a:xfrm>
            <a:off x="1775460" y="5867137"/>
            <a:ext cx="7155180" cy="540068"/>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mtClean="0"/>
              <a:t>Start using current prototypes we have discussed</a:t>
            </a:r>
            <a:endParaRPr lang="en-US" sz="2800" b="1" dirty="0"/>
          </a:p>
        </p:txBody>
      </p:sp>
    </p:spTree>
    <p:extLst>
      <p:ext uri="{BB962C8B-B14F-4D97-AF65-F5344CB8AC3E}">
        <p14:creationId xmlns:p14="http://schemas.microsoft.com/office/powerpoint/2010/main" val="149130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93"/>
            <a:ext cx="10515600" cy="1325563"/>
          </a:xfrm>
        </p:spPr>
        <p:txBody>
          <a:bodyPr/>
          <a:lstStyle/>
          <a:p>
            <a:r>
              <a:rPr lang="en-US" b="1" dirty="0" smtClean="0"/>
              <a:t>Overview: Improving developer tool value</a:t>
            </a:r>
            <a:endParaRPr lang="en-US" b="1" dirty="0"/>
          </a:p>
        </p:txBody>
      </p:sp>
      <p:sp>
        <p:nvSpPr>
          <p:cNvPr id="3" name="Content Placeholder 2"/>
          <p:cNvSpPr>
            <a:spLocks noGrp="1"/>
          </p:cNvSpPr>
          <p:nvPr>
            <p:ph idx="1"/>
          </p:nvPr>
        </p:nvSpPr>
        <p:spPr>
          <a:xfrm>
            <a:off x="242206" y="1404256"/>
            <a:ext cx="11841763" cy="4844144"/>
          </a:xfrm>
        </p:spPr>
        <p:txBody>
          <a:bodyPr/>
          <a:lstStyle/>
          <a:p>
            <a:pPr marL="0" indent="0">
              <a:buNone/>
            </a:pPr>
            <a:r>
              <a:rPr lang="en-US" smtClean="0"/>
              <a:t>Understand </a:t>
            </a:r>
            <a:r>
              <a:rPr lang="en-US" smtClean="0"/>
              <a:t>and </a:t>
            </a:r>
            <a:r>
              <a:rPr lang="en-US"/>
              <a:t>improve </a:t>
            </a:r>
            <a:r>
              <a:rPr lang="en-US" smtClean="0"/>
              <a:t>Quality of computation </a:t>
            </a:r>
            <a:r>
              <a:rPr lang="en-US"/>
              <a:t>= </a:t>
            </a:r>
            <a:r>
              <a:rPr lang="en-US" dirty="0" smtClean="0"/>
              <a:t>SW + data + system insight</a:t>
            </a:r>
          </a:p>
          <a:p>
            <a:pPr marL="0" indent="0">
              <a:buNone/>
            </a:pPr>
            <a:r>
              <a:rPr lang="en-US" dirty="0" smtClean="0"/>
              <a:t>Tools must deal with whole workloads: codes + various data sets</a:t>
            </a:r>
          </a:p>
          <a:p>
            <a:pPr marL="514350" indent="-514350">
              <a:buFont typeface="+mj-lt"/>
              <a:buAutoNum type="arabicPeriod"/>
            </a:pPr>
            <a:r>
              <a:rPr lang="en-US" dirty="0" smtClean="0"/>
              <a:t>Focus program analysis </a:t>
            </a:r>
            <a:r>
              <a:rPr lang="en-US" dirty="0" smtClean="0">
                <a:sym typeface="Wingdings" panose="05000000000000000000" pitchFamily="2" charset="2"/>
              </a:rPr>
              <a:t> time</a:t>
            </a:r>
            <a:r>
              <a:rPr lang="en-US" smtClean="0">
                <a:sym typeface="Wingdings" panose="05000000000000000000" pitchFamily="2" charset="2"/>
              </a:rPr>
              <a:t>, </a:t>
            </a:r>
            <a:r>
              <a:rPr lang="en-US" smtClean="0">
                <a:sym typeface="Wingdings" panose="05000000000000000000" pitchFamily="2" charset="2"/>
              </a:rPr>
              <a:t>D-size</a:t>
            </a:r>
            <a:r>
              <a:rPr lang="en-US" dirty="0" smtClean="0">
                <a:sym typeface="Wingdings" panose="05000000000000000000" pitchFamily="2" charset="2"/>
              </a:rPr>
              <a:t>, path </a:t>
            </a:r>
            <a:r>
              <a:rPr lang="en-US" smtClean="0">
                <a:sym typeface="Wingdings" panose="05000000000000000000" pitchFamily="2" charset="2"/>
              </a:rPr>
              <a:t> </a:t>
            </a:r>
            <a:r>
              <a:rPr lang="en-US" smtClean="0">
                <a:sym typeface="Wingdings" panose="05000000000000000000" pitchFamily="2" charset="2"/>
              </a:rPr>
              <a:t>Qprofile</a:t>
            </a:r>
            <a:endParaRPr lang="en-US" dirty="0" smtClean="0"/>
          </a:p>
          <a:p>
            <a:pPr marL="514350" indent="-514350">
              <a:buFont typeface="+mj-lt"/>
              <a:buAutoNum type="arabicPeriod"/>
            </a:pPr>
            <a:r>
              <a:rPr lang="en-US" dirty="0" smtClean="0"/>
              <a:t>Quality prof(time, power, ops): accept</a:t>
            </a:r>
            <a:r>
              <a:rPr lang="en-US" dirty="0" smtClean="0">
                <a:sym typeface="Wingdings" panose="05000000000000000000" pitchFamily="2" charset="2"/>
              </a:rPr>
              <a:t> user inputs – give meaningful outputs</a:t>
            </a:r>
            <a:endParaRPr lang="en-US" dirty="0" smtClean="0"/>
          </a:p>
          <a:p>
            <a:pPr marL="514350" indent="-514350">
              <a:buFont typeface="+mj-lt"/>
              <a:buAutoNum type="arabicPeriod"/>
            </a:pPr>
            <a:r>
              <a:rPr lang="en-US" dirty="0" smtClean="0"/>
              <a:t>How to go deeper </a:t>
            </a:r>
            <a:r>
              <a:rPr lang="en-US" dirty="0" smtClean="0">
                <a:sym typeface="Wingdings" panose="05000000000000000000" pitchFamily="2" charset="2"/>
              </a:rPr>
              <a:t> HW/SW </a:t>
            </a:r>
            <a:r>
              <a:rPr lang="en-US" dirty="0" err="1" smtClean="0">
                <a:sym typeface="Wingdings" panose="05000000000000000000" pitchFamily="2" charset="2"/>
              </a:rPr>
              <a:t>codesign</a:t>
            </a:r>
            <a:r>
              <a:rPr lang="en-US" dirty="0" smtClean="0">
                <a:sym typeface="Wingdings" panose="05000000000000000000" pitchFamily="2" charset="2"/>
              </a:rPr>
              <a:t> tools</a:t>
            </a:r>
          </a:p>
        </p:txBody>
      </p:sp>
      <p:sp>
        <p:nvSpPr>
          <p:cNvPr id="4" name="TextBox 3"/>
          <p:cNvSpPr txBox="1"/>
          <p:nvPr/>
        </p:nvSpPr>
        <p:spPr>
          <a:xfrm>
            <a:off x="242206" y="4619895"/>
            <a:ext cx="11416394" cy="1200329"/>
          </a:xfrm>
          <a:prstGeom prst="rect">
            <a:avLst/>
          </a:prstGeom>
          <a:solidFill>
            <a:srgbClr val="FFC000"/>
          </a:solidFill>
        </p:spPr>
        <p:txBody>
          <a:bodyPr wrap="square" rtlCol="0">
            <a:spAutoFit/>
          </a:bodyPr>
          <a:lstStyle/>
          <a:p>
            <a:r>
              <a:rPr lang="en-US" sz="2400" b="1" dirty="0"/>
              <a:t>T</a:t>
            </a:r>
            <a:r>
              <a:rPr lang="en-US" sz="2400" b="1" dirty="0" smtClean="0"/>
              <a:t>arget </a:t>
            </a:r>
            <a:r>
              <a:rPr lang="en-US" sz="2400" b="1" dirty="0" smtClean="0"/>
              <a:t>is knowledgeable HW/SW </a:t>
            </a:r>
            <a:r>
              <a:rPr lang="en-US" sz="2400" b="1" smtClean="0"/>
              <a:t>developers, balancing </a:t>
            </a:r>
            <a:r>
              <a:rPr lang="en-US" sz="2400" b="1" dirty="0" smtClean="0"/>
              <a:t>intuition </a:t>
            </a:r>
            <a:r>
              <a:rPr lang="en-US" sz="2400" b="1" smtClean="0"/>
              <a:t>with </a:t>
            </a:r>
            <a:r>
              <a:rPr lang="en-US" sz="2400" b="1" smtClean="0"/>
              <a:t>new-tool </a:t>
            </a:r>
            <a:r>
              <a:rPr lang="en-US" sz="2400" b="1" dirty="0" smtClean="0"/>
              <a:t>use;</a:t>
            </a:r>
          </a:p>
          <a:p>
            <a:r>
              <a:rPr lang="en-US" sz="2400" b="1" dirty="0" smtClean="0"/>
              <a:t>      </a:t>
            </a:r>
            <a:r>
              <a:rPr lang="en-US" sz="2400" b="1" dirty="0"/>
              <a:t>P</a:t>
            </a:r>
            <a:r>
              <a:rPr lang="en-US" sz="2400" b="1" dirty="0" smtClean="0"/>
              <a:t>remise </a:t>
            </a:r>
            <a:r>
              <a:rPr lang="en-US" sz="2400" b="1" dirty="0" smtClean="0"/>
              <a:t>is that better tools will shift the balance to: </a:t>
            </a:r>
          </a:p>
          <a:p>
            <a:r>
              <a:rPr lang="en-US" sz="2400" b="1" dirty="0"/>
              <a:t> </a:t>
            </a:r>
            <a:r>
              <a:rPr lang="en-US" sz="2400" b="1" dirty="0" smtClean="0"/>
              <a:t>                                                 deeper tool use and higher level intuitive decisions.</a:t>
            </a:r>
          </a:p>
        </p:txBody>
      </p:sp>
    </p:spTree>
    <p:extLst>
      <p:ext uri="{BB962C8B-B14F-4D97-AF65-F5344CB8AC3E}">
        <p14:creationId xmlns:p14="http://schemas.microsoft.com/office/powerpoint/2010/main" val="1188540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 y="2118175"/>
            <a:ext cx="12014521" cy="1516284"/>
          </a:xfrm>
          <a:solidFill>
            <a:schemeClr val="bg1"/>
          </a:solidFill>
        </p:spPr>
        <p:txBody>
          <a:bodyPr>
            <a:noAutofit/>
          </a:bodyPr>
          <a:lstStyle/>
          <a:p>
            <a:pPr hangingPunct="0"/>
            <a:r>
              <a:rPr lang="en-US" sz="1800" b="1" dirty="0" smtClean="0"/>
              <a:t>References</a:t>
            </a:r>
            <a:r>
              <a:rPr lang="en-US" sz="1800" dirty="0" smtClean="0"/>
              <a:t/>
            </a:r>
            <a:br>
              <a:rPr lang="en-US" sz="1800" dirty="0" smtClean="0"/>
            </a:br>
            <a:r>
              <a:rPr lang="en-US" sz="1800" dirty="0" smtClean="0"/>
              <a:t>Wong</a:t>
            </a:r>
            <a:r>
              <a:rPr lang="en-US" sz="1800" dirty="0"/>
              <a:t>, D, Vincent Palomares, Emmanuel Oseret, </a:t>
            </a:r>
            <a:r>
              <a:rPr lang="en-US" sz="1800" dirty="0" err="1"/>
              <a:t>Zakaria</a:t>
            </a:r>
            <a:r>
              <a:rPr lang="en-US" sz="1800" dirty="0"/>
              <a:t> </a:t>
            </a:r>
            <a:r>
              <a:rPr lang="en-US" sz="1800" dirty="0" err="1"/>
              <a:t>Bendifallah</a:t>
            </a:r>
            <a:r>
              <a:rPr lang="en-US" sz="1800" dirty="0"/>
              <a:t>, Mathieu </a:t>
            </a:r>
            <a:r>
              <a:rPr lang="en-US" sz="1800" dirty="0" err="1"/>
              <a:t>Tribalat</a:t>
            </a:r>
            <a:r>
              <a:rPr lang="en-US" sz="1800" dirty="0"/>
              <a:t>, William Jalby, David Kuck, “VP3: A vectorization potential performance prototype,” ACM WPMVP, </a:t>
            </a:r>
            <a:r>
              <a:rPr lang="en-US" sz="1800" dirty="0" smtClean="0"/>
              <a:t>2015   					</a:t>
            </a:r>
            <a:r>
              <a:rPr lang="en-US" sz="1800" b="1" dirty="0" smtClean="0">
                <a:solidFill>
                  <a:srgbClr val="FF0000"/>
                </a:solidFill>
              </a:rPr>
              <a:t>VP3</a:t>
            </a:r>
            <a:r>
              <a:rPr lang="en-US" sz="1800" dirty="0"/>
              <a:t/>
            </a:r>
            <a:br>
              <a:rPr lang="en-US" sz="1800" dirty="0"/>
            </a:br>
            <a:r>
              <a:rPr lang="en-US" sz="1800" dirty="0"/>
              <a:t> </a:t>
            </a:r>
            <a:br>
              <a:rPr lang="en-US" sz="1800" dirty="0"/>
            </a:br>
            <a:r>
              <a:rPr lang="en-US" sz="1800" dirty="0"/>
              <a:t>Rashid, Al, Bijan Arbab, Bob Kuhn, David J. Kuck, “Purchase vs. Usage: PC Perspective,”IISWC15, IEEE Conf. on Workload Characterization, Sept. 2015</a:t>
            </a:r>
            <a:r>
              <a:rPr lang="en-US" sz="1800" dirty="0" smtClean="0"/>
              <a:t>.									</a:t>
            </a:r>
            <a:r>
              <a:rPr lang="en-US" sz="1800" b="1" dirty="0" smtClean="0">
                <a:solidFill>
                  <a:srgbClr val="FF0000"/>
                </a:solidFill>
              </a:rPr>
              <a:t>PC Measurements</a:t>
            </a:r>
            <a:r>
              <a:rPr lang="en-US" sz="1800" dirty="0"/>
              <a:t/>
            </a:r>
            <a:br>
              <a:rPr lang="en-US" sz="1800" dirty="0"/>
            </a:br>
            <a:r>
              <a:rPr lang="en-US" sz="1800" dirty="0"/>
              <a:t> </a:t>
            </a:r>
            <a:br>
              <a:rPr lang="en-US" sz="1800" dirty="0"/>
            </a:br>
            <a:r>
              <a:rPr lang="en-US" sz="1800" dirty="0"/>
              <a:t>Palomares, Vincent, David C. Wong, David J. Kuck, William Jalby, “Evaluating </a:t>
            </a:r>
            <a:r>
              <a:rPr lang="en-US" sz="1800" dirty="0" err="1"/>
              <a:t>OoO</a:t>
            </a:r>
            <a:r>
              <a:rPr lang="en-US" sz="1800" dirty="0"/>
              <a:t> engine limitations using </a:t>
            </a:r>
            <a:r>
              <a:rPr lang="en-US" sz="1800" dirty="0" err="1"/>
              <a:t>uop</a:t>
            </a:r>
            <a:r>
              <a:rPr lang="en-US" sz="1800" dirty="0"/>
              <a:t> flow simulation,” 9</a:t>
            </a:r>
            <a:r>
              <a:rPr lang="en-US" sz="1800" baseline="30000" dirty="0"/>
              <a:t>th</a:t>
            </a:r>
            <a:r>
              <a:rPr lang="en-US" sz="1800" dirty="0"/>
              <a:t> Parallel Tools Workshop, Sept. 2015, Dresden, publisher Springer, 2016</a:t>
            </a:r>
            <a:r>
              <a:rPr lang="en-US" sz="1800" dirty="0" smtClean="0"/>
              <a:t>.				</a:t>
            </a:r>
            <a:r>
              <a:rPr lang="en-US" sz="1800" b="1" dirty="0" smtClean="0">
                <a:solidFill>
                  <a:srgbClr val="FF0000"/>
                </a:solidFill>
              </a:rPr>
              <a:t>UFS</a:t>
            </a:r>
            <a:r>
              <a:rPr lang="en-US" sz="1800" dirty="0"/>
              <a:t/>
            </a:r>
            <a:br>
              <a:rPr lang="en-US" sz="1800" dirty="0"/>
            </a:br>
            <a:r>
              <a:rPr lang="en-US" sz="1800" dirty="0"/>
              <a:t> </a:t>
            </a:r>
            <a:br>
              <a:rPr lang="en-US" sz="1800" dirty="0"/>
            </a:br>
            <a:r>
              <a:rPr lang="en-US" sz="1800" dirty="0"/>
              <a:t>Mazouz, Abdelhafid, David C. Wong, David Kuck, William Jalby, “An Incremental Methodology for Energy Measurement and Modeling,” ACM ICPE, International Conference on Performance Engineering, </a:t>
            </a:r>
            <a:r>
              <a:rPr lang="en-US" sz="1800" dirty="0" smtClean="0"/>
              <a:t>2017  			</a:t>
            </a:r>
            <a:r>
              <a:rPr lang="en-US" sz="1800" b="1" dirty="0" smtClean="0">
                <a:solidFill>
                  <a:srgbClr val="FF0000"/>
                </a:solidFill>
              </a:rPr>
              <a:t>Energy model</a:t>
            </a:r>
            <a:r>
              <a:rPr lang="en-US" sz="1800" b="1" dirty="0">
                <a:solidFill>
                  <a:srgbClr val="FF0000"/>
                </a:solidFill>
              </a:rPr>
              <a:t/>
            </a:r>
            <a:br>
              <a:rPr lang="en-US" sz="1800" b="1" dirty="0">
                <a:solidFill>
                  <a:srgbClr val="FF0000"/>
                </a:solidFill>
              </a:rPr>
            </a:br>
            <a:r>
              <a:rPr lang="en-US" sz="1800" dirty="0"/>
              <a:t> </a:t>
            </a:r>
            <a:br>
              <a:rPr lang="en-US" sz="1800" dirty="0"/>
            </a:br>
            <a:r>
              <a:rPr lang="en-US" sz="1800" dirty="0"/>
              <a:t>William Jalby, David Kuck, Alan Malony, Michel </a:t>
            </a:r>
            <a:r>
              <a:rPr lang="en-US" sz="1800" dirty="0" err="1"/>
              <a:t>Masella</a:t>
            </a:r>
            <a:r>
              <a:rPr lang="en-US" sz="1800" dirty="0"/>
              <a:t>, Mihail Popov, Abdelhafid Mazouz, </a:t>
            </a:r>
            <a:r>
              <a:rPr lang="en-US" sz="1800" i="1" dirty="0"/>
              <a:t>Long and Winding Road Towards Efficient High-performance Computing</a:t>
            </a:r>
            <a:r>
              <a:rPr lang="en-US" sz="1800" dirty="0"/>
              <a:t>, invited paper for IEEE Proceedings, special issue on HPC</a:t>
            </a:r>
            <a:r>
              <a:rPr lang="en-US" sz="1800" dirty="0" smtClean="0"/>
              <a:t>, </a:t>
            </a:r>
            <a:r>
              <a:rPr lang="en-US" sz="1800" dirty="0"/>
              <a:t>2018</a:t>
            </a:r>
            <a:r>
              <a:rPr lang="en-US" sz="1800" dirty="0" smtClean="0"/>
              <a:t>.   	</a:t>
            </a:r>
            <a:r>
              <a:rPr lang="en-US" sz="1800" b="1" smtClean="0">
                <a:solidFill>
                  <a:srgbClr val="FF0000"/>
                </a:solidFill>
              </a:rPr>
              <a:t>HPC </a:t>
            </a:r>
            <a:r>
              <a:rPr lang="en-US" sz="1800" b="1" smtClean="0">
                <a:solidFill>
                  <a:srgbClr val="FF0000"/>
                </a:solidFill>
              </a:rPr>
              <a:t>overview</a:t>
            </a:r>
            <a:br>
              <a:rPr lang="en-US" sz="1800" b="1" smtClean="0">
                <a:solidFill>
                  <a:srgbClr val="FF0000"/>
                </a:solidFill>
              </a:rPr>
            </a:br>
            <a:r>
              <a:rPr lang="en-US" sz="1800">
                <a:solidFill>
                  <a:srgbClr val="FF0000"/>
                </a:solidFill>
              </a:rPr>
              <a:t/>
            </a:r>
            <a:br>
              <a:rPr lang="en-US" sz="1800">
                <a:solidFill>
                  <a:srgbClr val="FF0000"/>
                </a:solidFill>
              </a:rPr>
            </a:br>
            <a:r>
              <a:rPr lang="en-US" sz="1800" smtClean="0"/>
              <a:t>David J. Kuck</a:t>
            </a:r>
            <a:r>
              <a:rPr lang="en-US" sz="1800" smtClean="0"/>
              <a:t>,  “The structure of computers and computations,”</a:t>
            </a:r>
            <a:r>
              <a:rPr lang="en-US" sz="1800"/>
              <a:t> </a:t>
            </a:r>
            <a:r>
              <a:rPr lang="en-US" sz="1800" smtClean="0"/>
              <a:t> Wiley, 1978				</a:t>
            </a:r>
            <a:r>
              <a:rPr lang="en-US" sz="1800" b="1" smtClean="0">
                <a:solidFill>
                  <a:srgbClr val="FF0000"/>
                </a:solidFill>
              </a:rPr>
              <a:t>Capacity model</a:t>
            </a:r>
            <a:r>
              <a:rPr lang="en-US" sz="1800" smtClean="0"/>
              <a:t/>
            </a:r>
            <a:br>
              <a:rPr lang="en-US" sz="1800" smtClean="0"/>
            </a:br>
            <a:r>
              <a:rPr lang="en-US" sz="1800" b="1" dirty="0">
                <a:solidFill>
                  <a:srgbClr val="FF0000"/>
                </a:solidFill>
              </a:rPr>
              <a:t/>
            </a:r>
            <a:br>
              <a:rPr lang="en-US" sz="1800" b="1" dirty="0">
                <a:solidFill>
                  <a:srgbClr val="FF0000"/>
                </a:solidFill>
              </a:rPr>
            </a:br>
            <a:r>
              <a:rPr lang="en-US" sz="1800" dirty="0"/>
              <a:t>David C. </a:t>
            </a:r>
            <a:r>
              <a:rPr lang="en-US" sz="1800" dirty="0" smtClean="0"/>
              <a:t>Wong, Vincent Palomares, </a:t>
            </a:r>
            <a:r>
              <a:rPr lang="en-US" sz="1800" dirty="0"/>
              <a:t>Aleksandre Vardoshvili, Emmanuel Oseret, </a:t>
            </a:r>
            <a:r>
              <a:rPr lang="en-US" sz="1800" dirty="0" err="1"/>
              <a:t>Vish</a:t>
            </a:r>
            <a:r>
              <a:rPr lang="en-US" sz="1800" dirty="0"/>
              <a:t> Viswanathan, William Jalby, David J. Kuck, “Measuring and Modeling CPU Bandwidth, Latency and Dependence Performance Limiters,” </a:t>
            </a:r>
            <a:r>
              <a:rPr lang="en-US" sz="1800" dirty="0" smtClean="0"/>
              <a:t>in preparation   	</a:t>
            </a:r>
            <a:r>
              <a:rPr lang="en-US" sz="1800" b="1" dirty="0" smtClean="0">
                <a:solidFill>
                  <a:srgbClr val="FF0000"/>
                </a:solidFill>
              </a:rPr>
              <a:t>CAPE System</a:t>
            </a:r>
            <a:endParaRPr lang="en-US" sz="1800" b="1" dirty="0">
              <a:solidFill>
                <a:srgbClr val="FF0000"/>
              </a:solidFill>
            </a:endParaRPr>
          </a:p>
        </p:txBody>
      </p:sp>
    </p:spTree>
    <p:extLst>
      <p:ext uri="{BB962C8B-B14F-4D97-AF65-F5344CB8AC3E}">
        <p14:creationId xmlns:p14="http://schemas.microsoft.com/office/powerpoint/2010/main" val="1170839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foils</a:t>
            </a:r>
            <a:endParaRPr lang="en-US"/>
          </a:p>
        </p:txBody>
      </p:sp>
    </p:spTree>
    <p:extLst>
      <p:ext uri="{BB962C8B-B14F-4D97-AF65-F5344CB8AC3E}">
        <p14:creationId xmlns:p14="http://schemas.microsoft.com/office/powerpoint/2010/main" val="1165146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7560" cy="1554480"/>
          </a:xfrm>
        </p:spPr>
        <p:txBody>
          <a:bodyPr/>
          <a:lstStyle/>
          <a:p>
            <a:r>
              <a:rPr lang="en-US" dirty="0" smtClean="0"/>
              <a:t>B.- 4. </a:t>
            </a:r>
            <a:r>
              <a:rPr lang="en-US" dirty="0" err="1" smtClean="0"/>
              <a:t>Qprof</a:t>
            </a:r>
            <a:r>
              <a:rPr lang="en-US" dirty="0" smtClean="0"/>
              <a:t> analysis of some </a:t>
            </a:r>
            <a:r>
              <a:rPr lang="en-US" dirty="0" err="1" smtClean="0"/>
              <a:t>OpenCV</a:t>
            </a:r>
            <a:r>
              <a:rPr lang="en-US" dirty="0" smtClean="0"/>
              <a:t> </a:t>
            </a:r>
            <a:r>
              <a:rPr lang="en-US" dirty="0" err="1" smtClean="0"/>
              <a:t>codelets</a:t>
            </a:r>
            <a:endParaRPr lang="en-US" dirty="0"/>
          </a:p>
        </p:txBody>
      </p:sp>
      <p:pic>
        <p:nvPicPr>
          <p:cNvPr id="4" name="Picture 3"/>
          <p:cNvPicPr>
            <a:picLocks noChangeAspect="1"/>
          </p:cNvPicPr>
          <p:nvPr/>
        </p:nvPicPr>
        <p:blipFill>
          <a:blip r:embed="rId2"/>
          <a:stretch>
            <a:fillRect/>
          </a:stretch>
        </p:blipFill>
        <p:spPr>
          <a:xfrm>
            <a:off x="-201799" y="1919604"/>
            <a:ext cx="12291880" cy="3587115"/>
          </a:xfrm>
          <a:prstGeom prst="rect">
            <a:avLst/>
          </a:prstGeom>
        </p:spPr>
      </p:pic>
      <p:sp>
        <p:nvSpPr>
          <p:cNvPr id="5" name="Rectangular Callout 4"/>
          <p:cNvSpPr/>
          <p:nvPr/>
        </p:nvSpPr>
        <p:spPr>
          <a:xfrm>
            <a:off x="2004646" y="5725265"/>
            <a:ext cx="2272714" cy="945466"/>
          </a:xfrm>
          <a:prstGeom prst="wedgeRectCallout">
            <a:avLst>
              <a:gd name="adj1" fmla="val 114435"/>
              <a:gd name="adj2" fmla="val -90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 Sort/ partition by time bands; bottom 2 separate from above</a:t>
            </a:r>
            <a:endParaRPr lang="en-US" b="1" dirty="0">
              <a:solidFill>
                <a:schemeClr val="tx1"/>
              </a:solidFill>
            </a:endParaRPr>
          </a:p>
        </p:txBody>
      </p:sp>
      <p:sp>
        <p:nvSpPr>
          <p:cNvPr id="7" name="Rounded Rectangular Callout 6"/>
          <p:cNvSpPr/>
          <p:nvPr/>
        </p:nvSpPr>
        <p:spPr>
          <a:xfrm>
            <a:off x="9885361" y="5840565"/>
            <a:ext cx="2204720" cy="883920"/>
          </a:xfrm>
          <a:prstGeom prst="wedgeRoundRectCallout">
            <a:avLst>
              <a:gd name="adj1" fmla="val -33147"/>
              <a:gd name="adj2" fmla="val -109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 </a:t>
            </a:r>
            <a:r>
              <a:rPr lang="en-US" b="1" dirty="0" err="1" smtClean="0">
                <a:solidFill>
                  <a:schemeClr val="tx1"/>
                </a:solidFill>
              </a:rPr>
              <a:t>Examing</a:t>
            </a:r>
            <a:r>
              <a:rPr lang="en-US" b="1" dirty="0" smtClean="0">
                <a:solidFill>
                  <a:schemeClr val="tx1"/>
                </a:solidFill>
              </a:rPr>
              <a:t> Q metrics for issues</a:t>
            </a:r>
            <a:endParaRPr lang="en-US" b="1" dirty="0">
              <a:solidFill>
                <a:schemeClr val="tx1"/>
              </a:solidFill>
            </a:endParaRPr>
          </a:p>
        </p:txBody>
      </p:sp>
      <p:sp>
        <p:nvSpPr>
          <p:cNvPr id="8" name="TextBox 7"/>
          <p:cNvSpPr txBox="1"/>
          <p:nvPr/>
        </p:nvSpPr>
        <p:spPr>
          <a:xfrm>
            <a:off x="4420381" y="7317685"/>
            <a:ext cx="5919372" cy="369332"/>
          </a:xfrm>
          <a:prstGeom prst="rect">
            <a:avLst/>
          </a:prstGeom>
          <a:solidFill>
            <a:srgbClr val="FFC000"/>
          </a:solidFill>
        </p:spPr>
        <p:txBody>
          <a:bodyPr wrap="square" rtlCol="0">
            <a:spAutoFit/>
          </a:bodyPr>
          <a:lstStyle/>
          <a:p>
            <a:r>
              <a:rPr lang="en-US" b="1" dirty="0" smtClean="0"/>
              <a:t>3. Dig deeper by </a:t>
            </a:r>
            <a:r>
              <a:rPr lang="en-US" b="1" dirty="0" err="1" smtClean="0"/>
              <a:t>codelet</a:t>
            </a:r>
            <a:r>
              <a:rPr lang="en-US" b="1" dirty="0" smtClean="0"/>
              <a:t> type to understand mitigation steps</a:t>
            </a:r>
            <a:endParaRPr lang="en-US" b="1" dirty="0"/>
          </a:p>
        </p:txBody>
      </p:sp>
      <p:sp>
        <p:nvSpPr>
          <p:cNvPr id="3" name="Rectangular Callout 2"/>
          <p:cNvSpPr/>
          <p:nvPr/>
        </p:nvSpPr>
        <p:spPr>
          <a:xfrm>
            <a:off x="6207369" y="5998867"/>
            <a:ext cx="1969477" cy="668214"/>
          </a:xfrm>
          <a:prstGeom prst="wedgeRectCallout">
            <a:avLst>
              <a:gd name="adj1" fmla="val -17454"/>
              <a:gd name="adj2" fmla="val -15081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Warning: ops need domain definitions</a:t>
            </a:r>
            <a:endParaRPr lang="en-US" b="1" dirty="0">
              <a:solidFill>
                <a:schemeClr val="tx1"/>
              </a:solidFill>
            </a:endParaRPr>
          </a:p>
        </p:txBody>
      </p:sp>
    </p:spTree>
    <p:extLst>
      <p:ext uri="{BB962C8B-B14F-4D97-AF65-F5344CB8AC3E}">
        <p14:creationId xmlns:p14="http://schemas.microsoft.com/office/powerpoint/2010/main" val="1787952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12141200" cy="1325563"/>
          </a:xfrm>
        </p:spPr>
        <p:txBody>
          <a:bodyPr/>
          <a:lstStyle/>
          <a:p>
            <a:r>
              <a:rPr lang="en-US" dirty="0" smtClean="0"/>
              <a:t>C. -2. PCOQ policy C/E vs. RTH for NR vector </a:t>
            </a:r>
            <a:r>
              <a:rPr lang="en-US" dirty="0" err="1" smtClean="0"/>
              <a:t>codelets</a:t>
            </a:r>
            <a:r>
              <a:rPr lang="en-US" dirty="0" smtClean="0"/>
              <a:t> </a:t>
            </a:r>
            <a:r>
              <a:rPr lang="en-US" sz="2800" b="1" dirty="0"/>
              <a:t> </a:t>
            </a:r>
            <a:r>
              <a:rPr lang="en-US" sz="2800" b="1" dirty="0" smtClean="0"/>
              <a:t> 	4-core, package measurements,</a:t>
            </a:r>
            <a:r>
              <a:rPr lang="en-US" sz="2800" b="1" dirty="0"/>
              <a:t> L3 </a:t>
            </a:r>
            <a:r>
              <a:rPr lang="en-US" sz="2800" b="1" dirty="0" smtClean="0"/>
              <a:t>data, C/E(PCOQ) = C/E(DVFS) +</a:t>
            </a:r>
            <a:r>
              <a:rPr lang="en-US" sz="2800" b="1" dirty="0"/>
              <a:t>20-30</a:t>
            </a:r>
            <a:r>
              <a:rPr lang="en-US" sz="2800" b="1" dirty="0" smtClean="0"/>
              <a:t>% </a:t>
            </a:r>
            <a:endParaRPr lang="en-US" b="1" dirty="0"/>
          </a:p>
        </p:txBody>
      </p:sp>
      <p:pic>
        <p:nvPicPr>
          <p:cNvPr id="3" name="Picture 2"/>
          <p:cNvPicPr>
            <a:picLocks noChangeAspect="1"/>
          </p:cNvPicPr>
          <p:nvPr/>
        </p:nvPicPr>
        <p:blipFill>
          <a:blip r:embed="rId2"/>
          <a:stretch>
            <a:fillRect/>
          </a:stretch>
        </p:blipFill>
        <p:spPr>
          <a:xfrm>
            <a:off x="1858839" y="1631024"/>
            <a:ext cx="7507699" cy="5013615"/>
          </a:xfrm>
          <a:prstGeom prst="rect">
            <a:avLst/>
          </a:prstGeom>
        </p:spPr>
      </p:pic>
    </p:spTree>
    <p:extLst>
      <p:ext uri="{BB962C8B-B14F-4D97-AF65-F5344CB8AC3E}">
        <p14:creationId xmlns:p14="http://schemas.microsoft.com/office/powerpoint/2010/main" val="4103084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0" y="182245"/>
            <a:ext cx="11836400" cy="1325563"/>
          </a:xfrm>
        </p:spPr>
        <p:txBody>
          <a:bodyPr>
            <a:normAutofit/>
          </a:bodyPr>
          <a:lstStyle/>
          <a:p>
            <a:r>
              <a:rPr lang="en-GB" sz="4000" dirty="0" smtClean="0"/>
              <a:t>D. -5. </a:t>
            </a:r>
            <a:r>
              <a:rPr lang="en-GB" sz="4000" dirty="0" err="1" smtClean="0"/>
              <a:t>SoC</a:t>
            </a:r>
            <a:r>
              <a:rPr lang="en-GB" sz="4000" dirty="0" smtClean="0"/>
              <a:t> candidates: Low</a:t>
            </a:r>
            <a:r>
              <a:rPr lang="en-GB" sz="4000" dirty="0"/>
              <a:t> </a:t>
            </a:r>
            <a:r>
              <a:rPr lang="en-GB" sz="4000" dirty="0" smtClean="0"/>
              <a:t>node saturation CFD (YALES2)</a:t>
            </a:r>
            <a:endParaRPr lang="en-GB" sz="4000" noProof="0" dirty="0"/>
          </a:p>
        </p:txBody>
      </p:sp>
      <p:sp>
        <p:nvSpPr>
          <p:cNvPr id="3" name="Inhaltsplatzhalter 2"/>
          <p:cNvSpPr>
            <a:spLocks noGrp="1"/>
          </p:cNvSpPr>
          <p:nvPr>
            <p:ph idx="1"/>
          </p:nvPr>
        </p:nvSpPr>
        <p:spPr>
          <a:xfrm>
            <a:off x="1631505" y="4797152"/>
            <a:ext cx="9554655" cy="1656184"/>
          </a:xfrm>
        </p:spPr>
        <p:txBody>
          <a:bodyPr/>
          <a:lstStyle/>
          <a:p>
            <a:r>
              <a:rPr lang="en-GB" sz="1600" dirty="0"/>
              <a:t>28 loops among the </a:t>
            </a:r>
            <a:r>
              <a:rPr lang="en-GB" sz="1600" dirty="0" smtClean="0"/>
              <a:t>hottest (.5-5%) </a:t>
            </a:r>
            <a:r>
              <a:rPr lang="en-GB" sz="1600" dirty="0"/>
              <a:t>for YALES2: combustion CFD application used in academia and industry</a:t>
            </a:r>
          </a:p>
          <a:p>
            <a:r>
              <a:rPr lang="en-GB" sz="1600" dirty="0"/>
              <a:t>FP (Floating Point Units), L1R (L1 Read access), L1 (L1 Write access), L2 access, L3  access</a:t>
            </a:r>
          </a:p>
          <a:p>
            <a:r>
              <a:rPr lang="en-GB" sz="1600" dirty="0"/>
              <a:t>Per “node” (FP, L1R, L1W, L2, L3) and then per loop, percentage of peak bandwidth used: “saturation ratio”. Loops sorted by increasing L3 </a:t>
            </a:r>
            <a:r>
              <a:rPr lang="en-GB" sz="1600" dirty="0" smtClean="0"/>
              <a:t>usage</a:t>
            </a:r>
          </a:p>
          <a:p>
            <a:r>
              <a:rPr lang="en-GB" sz="1600" noProof="0" dirty="0" smtClean="0"/>
              <a:t>Those with low saturation in all categories may be </a:t>
            </a:r>
            <a:r>
              <a:rPr lang="en-GB" sz="1600" noProof="0" dirty="0" err="1" smtClean="0"/>
              <a:t>SoC</a:t>
            </a:r>
            <a:r>
              <a:rPr lang="en-GB" sz="1600" noProof="0" dirty="0" smtClean="0"/>
              <a:t> candidates – need deeper examination</a:t>
            </a:r>
            <a:endParaRPr lang="en-GB" noProof="0" dirty="0"/>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34</a:t>
            </a:fld>
            <a:endParaRPr lang="de-DE"/>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t 8"/>
          <p:cNvGraphicFramePr>
            <a:graphicFrameLocks noChangeAspect="1"/>
          </p:cNvGraphicFramePr>
          <p:nvPr>
            <p:extLst/>
          </p:nvPr>
        </p:nvGraphicFramePr>
        <p:xfrm>
          <a:off x="3071664" y="1484785"/>
          <a:ext cx="6424378" cy="3137487"/>
        </p:xfrm>
        <a:graphic>
          <a:graphicData uri="http://schemas.openxmlformats.org/presentationml/2006/ole">
            <mc:AlternateContent xmlns:mc="http://schemas.openxmlformats.org/markup-compatibility/2006">
              <mc:Choice xmlns:v="urn:schemas-microsoft-com:vml" Requires="v">
                <p:oleObj spid="_x0000_s1089" name="Acrobat Document" r:id="rId3" imgW="3819240" imgH="1866600" progId="AcroExch.Document.DC">
                  <p:embed/>
                </p:oleObj>
              </mc:Choice>
              <mc:Fallback>
                <p:oleObj name="Acrobat Document" r:id="rId3" imgW="3819240" imgH="186660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1484785"/>
                        <a:ext cx="6424378" cy="3137487"/>
                      </a:xfrm>
                      <a:prstGeom prst="rect">
                        <a:avLst/>
                      </a:prstGeom>
                      <a:noFill/>
                    </p:spPr>
                  </p:pic>
                </p:oleObj>
              </mc:Fallback>
            </mc:AlternateContent>
          </a:graphicData>
        </a:graphic>
      </p:graphicFrame>
    </p:spTree>
    <p:extLst>
      <p:ext uri="{BB962C8B-B14F-4D97-AF65-F5344CB8AC3E}">
        <p14:creationId xmlns:p14="http://schemas.microsoft.com/office/powerpoint/2010/main" val="178656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600" dirty="0" smtClean="0"/>
              <a:t>SPEC MPI PERFORMANCE PROGRESS: LAST 4 YEARS</a:t>
            </a:r>
            <a:endParaRPr lang="en-GB" sz="3600" noProof="0" dirty="0"/>
          </a:p>
        </p:txBody>
      </p:sp>
      <p:sp>
        <p:nvSpPr>
          <p:cNvPr id="6" name="Fußzeilenplatzhalter 5"/>
          <p:cNvSpPr>
            <a:spLocks noGrp="1"/>
          </p:cNvSpPr>
          <p:nvPr>
            <p:ph type="ftr" sz="quarter" idx="11"/>
          </p:nvPr>
        </p:nvSpPr>
        <p:spPr/>
        <p:txBody>
          <a:bodyPr/>
          <a:lstStyle/>
          <a:p>
            <a:r>
              <a:rPr lang="en-US" dirty="0" smtClean="0"/>
              <a:t>ECR/UVSQ</a:t>
            </a:r>
            <a:endParaRPr lang="de-DE" dirty="0"/>
          </a:p>
        </p:txBody>
      </p:sp>
      <p:sp>
        <p:nvSpPr>
          <p:cNvPr id="7" name="Foliennummernplatzhalter 6"/>
          <p:cNvSpPr>
            <a:spLocks noGrp="1"/>
          </p:cNvSpPr>
          <p:nvPr>
            <p:ph type="sldNum" sz="quarter" idx="12"/>
          </p:nvPr>
        </p:nvSpPr>
        <p:spPr/>
        <p:txBody>
          <a:bodyPr/>
          <a:lstStyle/>
          <a:p>
            <a:fld id="{E207A3A2-14E1-4517-B752-E468BF5119D4}" type="slidenum">
              <a:rPr lang="de-DE" smtClean="0"/>
              <a:pPr/>
              <a:t>35</a:t>
            </a:fld>
            <a:endParaRPr lang="de-DE"/>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a:xfrm>
            <a:off x="1775520" y="1564413"/>
            <a:ext cx="8712968" cy="3600400"/>
          </a:xfrm>
          <a:prstGeom prst="rect">
            <a:avLst/>
          </a:prstGeom>
        </p:spPr>
      </p:pic>
      <p:sp>
        <p:nvSpPr>
          <p:cNvPr id="10"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t 12"/>
          <p:cNvGraphicFramePr>
            <a:graphicFrameLocks noChangeAspect="1"/>
          </p:cNvGraphicFramePr>
          <p:nvPr>
            <p:extLst/>
          </p:nvPr>
        </p:nvGraphicFramePr>
        <p:xfrm>
          <a:off x="4079776" y="5445224"/>
          <a:ext cx="4608512" cy="906970"/>
        </p:xfrm>
        <a:graphic>
          <a:graphicData uri="http://schemas.openxmlformats.org/presentationml/2006/ole">
            <mc:AlternateContent xmlns:mc="http://schemas.openxmlformats.org/markup-compatibility/2006">
              <mc:Choice xmlns:v="urn:schemas-microsoft-com:vml" Requires="v">
                <p:oleObj spid="_x0000_s5186" name="Feuille de calcul" r:id="rId4" imgW="4048200" imgH="771590" progId="Excel.Sheet.12">
                  <p:embed/>
                </p:oleObj>
              </mc:Choice>
              <mc:Fallback>
                <p:oleObj name="Feuille de calcul" r:id="rId4" imgW="4048200" imgH="77159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776" y="5445224"/>
                        <a:ext cx="4608512" cy="906970"/>
                      </a:xfrm>
                      <a:prstGeom prst="rect">
                        <a:avLst/>
                      </a:prstGeom>
                      <a:noFill/>
                    </p:spPr>
                  </p:pic>
                </p:oleObj>
              </mc:Fallback>
            </mc:AlternateContent>
          </a:graphicData>
        </a:graphic>
      </p:graphicFrame>
    </p:spTree>
    <p:extLst>
      <p:ext uri="{BB962C8B-B14F-4D97-AF65-F5344CB8AC3E}">
        <p14:creationId xmlns:p14="http://schemas.microsoft.com/office/powerpoint/2010/main" val="3073568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395654" y="152208"/>
            <a:ext cx="10761784" cy="14761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29" b="1" dirty="0">
                <a:solidFill>
                  <a:srgbClr val="000000"/>
                </a:solidFill>
                <a:latin typeface="Arial"/>
                <a:ea typeface="DejaVu Sans"/>
              </a:rPr>
              <a:t>Impact of </a:t>
            </a:r>
            <a:r>
              <a:rPr lang="en-US" sz="3629" b="1" dirty="0" smtClean="0">
                <a:solidFill>
                  <a:srgbClr val="000000"/>
                </a:solidFill>
                <a:latin typeface="Arial"/>
                <a:ea typeface="DejaVu Sans"/>
              </a:rPr>
              <a:t>cache </a:t>
            </a:r>
            <a:r>
              <a:rPr lang="en-US" sz="3629" b="1" dirty="0" err="1" smtClean="0">
                <a:solidFill>
                  <a:srgbClr val="000000"/>
                </a:solidFill>
                <a:latin typeface="Arial"/>
                <a:ea typeface="DejaVu Sans"/>
              </a:rPr>
              <a:t>hier</a:t>
            </a:r>
            <a:r>
              <a:rPr lang="en-US" sz="3629" b="1" smtClean="0">
                <a:solidFill>
                  <a:srgbClr val="000000"/>
                </a:solidFill>
                <a:latin typeface="Arial"/>
                <a:ea typeface="DejaVu Sans"/>
              </a:rPr>
              <a:t>. </a:t>
            </a:r>
            <a:r>
              <a:rPr lang="en-US" sz="3629" b="1">
                <a:solidFill>
                  <a:srgbClr val="000000"/>
                </a:solidFill>
                <a:latin typeface="Arial"/>
                <a:ea typeface="DejaVu Sans"/>
              </a:rPr>
              <a:t>d</a:t>
            </a:r>
            <a:r>
              <a:rPr lang="en-US" sz="3629" b="1" smtClean="0">
                <a:solidFill>
                  <a:srgbClr val="000000"/>
                </a:solidFill>
                <a:latin typeface="Arial"/>
                <a:ea typeface="DejaVu Sans"/>
              </a:rPr>
              <a:t>elay on codelets</a:t>
            </a:r>
            <a:endParaRPr sz="3629" b="1" dirty="0"/>
          </a:p>
        </p:txBody>
      </p:sp>
      <p:pic>
        <p:nvPicPr>
          <p:cNvPr id="99" name="Image 98"/>
          <p:cNvPicPr/>
          <p:nvPr/>
        </p:nvPicPr>
        <p:blipFill>
          <a:blip r:embed="rId2" cstate="print"/>
          <a:stretch/>
        </p:blipFill>
        <p:spPr>
          <a:xfrm>
            <a:off x="1523520" y="1436977"/>
            <a:ext cx="9013759" cy="5420992"/>
          </a:xfrm>
          <a:prstGeom prst="rect">
            <a:avLst/>
          </a:prstGeom>
          <a:ln>
            <a:noFill/>
          </a:ln>
        </p:spPr>
      </p:pic>
    </p:spTree>
    <p:extLst>
      <p:ext uri="{BB962C8B-B14F-4D97-AF65-F5344CB8AC3E}">
        <p14:creationId xmlns:p14="http://schemas.microsoft.com/office/powerpoint/2010/main" val="273857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93"/>
            <a:ext cx="10515600" cy="1325563"/>
          </a:xfrm>
        </p:spPr>
        <p:txBody>
          <a:bodyPr/>
          <a:lstStyle/>
          <a:p>
            <a:r>
              <a:rPr lang="en-US" b="1" dirty="0" smtClean="0"/>
              <a:t>Outline of talk</a:t>
            </a:r>
            <a:endParaRPr lang="en-US" b="1" dirty="0"/>
          </a:p>
        </p:txBody>
      </p:sp>
      <p:sp>
        <p:nvSpPr>
          <p:cNvPr id="3" name="Content Placeholder 2"/>
          <p:cNvSpPr>
            <a:spLocks noGrp="1"/>
          </p:cNvSpPr>
          <p:nvPr>
            <p:ph idx="1"/>
          </p:nvPr>
        </p:nvSpPr>
        <p:spPr>
          <a:xfrm>
            <a:off x="457200" y="1166975"/>
            <a:ext cx="10896600" cy="5691025"/>
          </a:xfrm>
        </p:spPr>
        <p:txBody>
          <a:bodyPr>
            <a:normAutofit/>
          </a:bodyPr>
          <a:lstStyle/>
          <a:p>
            <a:pPr marL="0" indent="0">
              <a:buNone/>
            </a:pPr>
            <a:r>
              <a:rPr lang="en-US" dirty="0" smtClean="0"/>
              <a:t>We discuss understanding and improving: SW, systems, and computations</a:t>
            </a:r>
          </a:p>
          <a:p>
            <a:pPr marL="0" indent="0">
              <a:buNone/>
            </a:pPr>
            <a:r>
              <a:rPr lang="en-US" dirty="0" smtClean="0"/>
              <a:t>A.  Where to start </a:t>
            </a:r>
            <a:r>
              <a:rPr lang="en-US" dirty="0" smtClean="0">
                <a:sym typeface="Wingdings" panose="05000000000000000000" pitchFamily="2" charset="2"/>
              </a:rPr>
              <a:t> improve current analysis tools</a:t>
            </a:r>
            <a:endParaRPr lang="en-US" dirty="0" smtClean="0"/>
          </a:p>
          <a:p>
            <a:pPr lvl="1"/>
            <a:r>
              <a:rPr lang="en-US" dirty="0" smtClean="0"/>
              <a:t>Workload analysis for Quality (performance, energy) </a:t>
            </a:r>
            <a:r>
              <a:rPr lang="en-US" dirty="0" smtClean="0">
                <a:sym typeface="Wingdings" panose="05000000000000000000" pitchFamily="2" charset="2"/>
              </a:rPr>
              <a:t> New profiling: </a:t>
            </a:r>
            <a:r>
              <a:rPr lang="en-US" dirty="0" err="1" smtClean="0">
                <a:sym typeface="Wingdings" panose="05000000000000000000" pitchFamily="2" charset="2"/>
              </a:rPr>
              <a:t>Qprof</a:t>
            </a:r>
            <a:endParaRPr lang="en-US" dirty="0" smtClean="0">
              <a:sym typeface="Wingdings" panose="05000000000000000000" pitchFamily="2" charset="2"/>
            </a:endParaRPr>
          </a:p>
          <a:p>
            <a:pPr lvl="1"/>
            <a:r>
              <a:rPr lang="en-US" dirty="0" err="1" smtClean="0">
                <a:sym typeface="Wingdings" panose="05000000000000000000" pitchFamily="2" charset="2"/>
              </a:rPr>
              <a:t>Qprof</a:t>
            </a:r>
            <a:r>
              <a:rPr lang="en-US" dirty="0" smtClean="0">
                <a:sym typeface="Wingdings" panose="05000000000000000000" pitchFamily="2" charset="2"/>
              </a:rPr>
              <a:t> </a:t>
            </a:r>
            <a:r>
              <a:rPr lang="en-US" smtClean="0">
                <a:sym typeface="Wingdings" panose="05000000000000000000" pitchFamily="2" charset="2"/>
              </a:rPr>
              <a:t>provides </a:t>
            </a:r>
            <a:r>
              <a:rPr lang="en-US" smtClean="0">
                <a:sym typeface="Wingdings" panose="05000000000000000000" pitchFamily="2" charset="2"/>
              </a:rPr>
              <a:t>new insights </a:t>
            </a:r>
            <a:r>
              <a:rPr lang="en-US" dirty="0" smtClean="0">
                <a:sym typeface="Wingdings" panose="05000000000000000000" pitchFamily="2" charset="2"/>
              </a:rPr>
              <a:t>about SW/system/computation</a:t>
            </a:r>
            <a:endParaRPr lang="en-US" dirty="0" smtClean="0"/>
          </a:p>
          <a:p>
            <a:pPr marL="0" indent="0">
              <a:buNone/>
            </a:pPr>
            <a:r>
              <a:rPr lang="en-US" dirty="0" smtClean="0"/>
              <a:t>B.  Interpretation of </a:t>
            </a:r>
            <a:r>
              <a:rPr lang="en-US" dirty="0" err="1" smtClean="0"/>
              <a:t>Qprof</a:t>
            </a:r>
            <a:r>
              <a:rPr lang="en-US" dirty="0" smtClean="0"/>
              <a:t> results </a:t>
            </a:r>
            <a:r>
              <a:rPr lang="en-US" dirty="0" smtClean="0">
                <a:sym typeface="Wingdings" panose="05000000000000000000" pitchFamily="2" charset="2"/>
              </a:rPr>
              <a:t> tool user inputs - outputs</a:t>
            </a:r>
            <a:r>
              <a:rPr lang="en-US" dirty="0" smtClean="0"/>
              <a:t>	</a:t>
            </a:r>
          </a:p>
          <a:p>
            <a:pPr lvl="1"/>
            <a:r>
              <a:rPr lang="en-US" dirty="0" smtClean="0"/>
              <a:t>What-If tradeoffs – e.g., which scalar </a:t>
            </a:r>
            <a:r>
              <a:rPr lang="en-US" dirty="0" err="1" smtClean="0"/>
              <a:t>codelets</a:t>
            </a:r>
            <a:r>
              <a:rPr lang="en-US" dirty="0" smtClean="0"/>
              <a:t> could benefit from </a:t>
            </a:r>
            <a:r>
              <a:rPr lang="en-US" dirty="0" err="1" smtClean="0"/>
              <a:t>vectorizing</a:t>
            </a:r>
            <a:endParaRPr lang="en-US" dirty="0" smtClean="0"/>
          </a:p>
          <a:p>
            <a:pPr lvl="1"/>
            <a:r>
              <a:rPr lang="en-US" dirty="0" smtClean="0"/>
              <a:t>Policy goals sought: max (speed) or max (speed/energy)? power or rate limits? </a:t>
            </a:r>
          </a:p>
          <a:p>
            <a:pPr marL="0" indent="0">
              <a:buNone/>
            </a:pPr>
            <a:r>
              <a:rPr lang="en-US" dirty="0"/>
              <a:t>C</a:t>
            </a:r>
            <a:r>
              <a:rPr lang="en-US" dirty="0" smtClean="0"/>
              <a:t>. Status of systems and computations over past decade </a:t>
            </a:r>
          </a:p>
          <a:p>
            <a:pPr lvl="1"/>
            <a:r>
              <a:rPr lang="en-US" dirty="0" smtClean="0">
                <a:sym typeface="Wingdings" panose="05000000000000000000" pitchFamily="2" charset="2"/>
              </a:rPr>
              <a:t>Survey of SPEC and </a:t>
            </a:r>
            <a:r>
              <a:rPr lang="en-US" smtClean="0">
                <a:sym typeface="Wingdings" panose="05000000000000000000" pitchFamily="2" charset="2"/>
              </a:rPr>
              <a:t>HPC </a:t>
            </a:r>
            <a:r>
              <a:rPr lang="en-US" smtClean="0">
                <a:sym typeface="Wingdings" panose="05000000000000000000" pitchFamily="2" charset="2"/>
              </a:rPr>
              <a:t>server gains</a:t>
            </a:r>
            <a:endParaRPr lang="en-US" dirty="0" smtClean="0">
              <a:sym typeface="Wingdings" panose="05000000000000000000" pitchFamily="2" charset="2"/>
            </a:endParaRPr>
          </a:p>
          <a:p>
            <a:pPr lvl="1"/>
            <a:r>
              <a:rPr lang="en-US" smtClean="0">
                <a:sym typeface="Wingdings" panose="05000000000000000000" pitchFamily="2" charset="2"/>
              </a:rPr>
              <a:t>DCA </a:t>
            </a:r>
            <a:r>
              <a:rPr lang="en-US" smtClean="0">
                <a:sym typeface="Wingdings" panose="05000000000000000000" pitchFamily="2" charset="2"/>
              </a:rPr>
              <a:t>client PC </a:t>
            </a:r>
            <a:r>
              <a:rPr lang="en-US" dirty="0" smtClean="0">
                <a:sym typeface="Wingdings" panose="05000000000000000000" pitchFamily="2" charset="2"/>
              </a:rPr>
              <a:t>analysis</a:t>
            </a:r>
            <a:endParaRPr lang="en-US" dirty="0" smtClean="0"/>
          </a:p>
          <a:p>
            <a:pPr marL="0" indent="0">
              <a:buNone/>
            </a:pPr>
            <a:r>
              <a:rPr lang="en-US" dirty="0" smtClean="0">
                <a:sym typeface="Wingdings" panose="05000000000000000000" pitchFamily="2" charset="2"/>
              </a:rPr>
              <a:t>D. </a:t>
            </a:r>
            <a:r>
              <a:rPr lang="en-US" dirty="0" smtClean="0"/>
              <a:t>How to go deeper </a:t>
            </a:r>
            <a:r>
              <a:rPr lang="en-US" dirty="0" smtClean="0">
                <a:sym typeface="Wingdings" panose="05000000000000000000" pitchFamily="2" charset="2"/>
              </a:rPr>
              <a:t> HW/SW </a:t>
            </a:r>
            <a:r>
              <a:rPr lang="en-US" err="1" smtClean="0">
                <a:sym typeface="Wingdings" panose="05000000000000000000" pitchFamily="2" charset="2"/>
              </a:rPr>
              <a:t>codesign</a:t>
            </a:r>
            <a:r>
              <a:rPr lang="en-US" smtClean="0">
                <a:sym typeface="Wingdings" panose="05000000000000000000" pitchFamily="2" charset="2"/>
              </a:rPr>
              <a:t> tools based on new models</a:t>
            </a:r>
            <a:endParaRPr lang="en-US" dirty="0" smtClean="0">
              <a:sym typeface="Wingdings" panose="05000000000000000000" pitchFamily="2" charset="2"/>
            </a:endParaRPr>
          </a:p>
          <a:p>
            <a:pPr lvl="1"/>
            <a:r>
              <a:rPr lang="en-US" dirty="0" smtClean="0">
                <a:sym typeface="Wingdings" panose="05000000000000000000" pitchFamily="2" charset="2"/>
              </a:rPr>
              <a:t>Extensions </a:t>
            </a:r>
            <a:r>
              <a:rPr lang="en-US" dirty="0">
                <a:sym typeface="Wingdings" panose="05000000000000000000" pitchFamily="2" charset="2"/>
              </a:rPr>
              <a:t>to current intuitive approaches</a:t>
            </a:r>
          </a:p>
          <a:p>
            <a:pPr lvl="1"/>
            <a:r>
              <a:rPr lang="en-US" dirty="0">
                <a:sym typeface="Wingdings" panose="05000000000000000000" pitchFamily="2" charset="2"/>
              </a:rPr>
              <a:t>Automatic constrained optimizations</a:t>
            </a:r>
          </a:p>
        </p:txBody>
      </p:sp>
    </p:spTree>
    <p:extLst>
      <p:ext uri="{BB962C8B-B14F-4D97-AF65-F5344CB8AC3E}">
        <p14:creationId xmlns:p14="http://schemas.microsoft.com/office/powerpoint/2010/main" val="157396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6" y="-136899"/>
            <a:ext cx="10515600" cy="1325563"/>
          </a:xfrm>
        </p:spPr>
        <p:txBody>
          <a:bodyPr/>
          <a:lstStyle/>
          <a:p>
            <a:r>
              <a:rPr lang="en-US" b="1" dirty="0" smtClean="0"/>
              <a:t>Computational Quality (</a:t>
            </a:r>
            <a:r>
              <a:rPr lang="en-US" b="1" smtClean="0"/>
              <a:t>Q</a:t>
            </a:r>
            <a:r>
              <a:rPr lang="en-US" b="1" smtClean="0"/>
              <a:t>) definitions</a:t>
            </a:r>
            <a:endParaRPr lang="en-US" b="1" dirty="0"/>
          </a:p>
        </p:txBody>
      </p:sp>
      <p:sp>
        <p:nvSpPr>
          <p:cNvPr id="3" name="Content Placeholder 2"/>
          <p:cNvSpPr>
            <a:spLocks noGrp="1"/>
          </p:cNvSpPr>
          <p:nvPr>
            <p:ph idx="1"/>
          </p:nvPr>
        </p:nvSpPr>
        <p:spPr>
          <a:xfrm>
            <a:off x="0" y="1048871"/>
            <a:ext cx="12559552" cy="4697787"/>
          </a:xfrm>
        </p:spPr>
        <p:txBody>
          <a:bodyPr>
            <a:normAutofit/>
          </a:bodyPr>
          <a:lstStyle/>
          <a:p>
            <a:r>
              <a:rPr lang="en-US" dirty="0" smtClean="0"/>
              <a:t>Many possible Q functions of time, operations, power, energy, costs, etc.</a:t>
            </a:r>
          </a:p>
          <a:p>
            <a:r>
              <a:rPr lang="en-US" dirty="0" smtClean="0"/>
              <a:t>We start with </a:t>
            </a:r>
            <a:r>
              <a:rPr lang="en-US" i="1" dirty="0" smtClean="0"/>
              <a:t>computational capacity</a:t>
            </a:r>
            <a:r>
              <a:rPr lang="en-US" dirty="0" smtClean="0"/>
              <a:t> = C[ops or work units/sec], Energy [joules]</a:t>
            </a:r>
          </a:p>
          <a:p>
            <a:pPr lvl="1"/>
            <a:r>
              <a:rPr lang="en-US" dirty="0" smtClean="0"/>
              <a:t>Consider a </a:t>
            </a:r>
            <a:r>
              <a:rPr lang="en-US" dirty="0" err="1" smtClean="0"/>
              <a:t>codelet</a:t>
            </a:r>
            <a:r>
              <a:rPr lang="en-US" dirty="0" smtClean="0"/>
              <a:t> and data set (D) = codex</a:t>
            </a:r>
          </a:p>
          <a:p>
            <a:pPr lvl="1"/>
            <a:r>
              <a:rPr lang="en-US" dirty="0" smtClean="0"/>
              <a:t>C(BW, Latency, storage Size)=O/t, E(B,L,S)=</a:t>
            </a:r>
            <a:r>
              <a:rPr lang="en-US" dirty="0" err="1" smtClean="0"/>
              <a:t>Wt</a:t>
            </a:r>
            <a:r>
              <a:rPr lang="en-US" dirty="0" smtClean="0"/>
              <a:t>; both from: system + codex </a:t>
            </a:r>
            <a:r>
              <a:rPr lang="en-US" dirty="0" smtClean="0">
                <a:sym typeface="Wingdings" panose="05000000000000000000" pitchFamily="2" charset="2"/>
              </a:rPr>
              <a:t> computation</a:t>
            </a:r>
          </a:p>
          <a:p>
            <a:r>
              <a:rPr lang="en-US" i="1" dirty="0" smtClean="0">
                <a:sym typeface="Wingdings" panose="05000000000000000000" pitchFamily="2" charset="2"/>
              </a:rPr>
              <a:t>Q=C/E</a:t>
            </a:r>
            <a:r>
              <a:rPr lang="en-US" dirty="0" smtClean="0">
                <a:sym typeface="Wingdings" panose="05000000000000000000" pitchFamily="2" charset="2"/>
              </a:rPr>
              <a:t> allows comparison of various kinds of computations</a:t>
            </a:r>
          </a:p>
          <a:p>
            <a:pPr lvl="1"/>
            <a:r>
              <a:rPr lang="en-US" dirty="0" smtClean="0">
                <a:sym typeface="Wingdings" panose="05000000000000000000" pitchFamily="2" charset="2"/>
              </a:rPr>
              <a:t>C as a rate can compare dissimilar apps, various work units – </a:t>
            </a:r>
            <a:r>
              <a:rPr lang="en-US" dirty="0" err="1" smtClean="0">
                <a:sym typeface="Wingdings" panose="05000000000000000000" pitchFamily="2" charset="2"/>
              </a:rPr>
              <a:t>insts</a:t>
            </a:r>
            <a:r>
              <a:rPr lang="en-US" dirty="0" smtClean="0">
                <a:sym typeface="Wingdings" panose="05000000000000000000" pitchFamily="2" charset="2"/>
              </a:rPr>
              <a:t>, pixels, frames, jobs</a:t>
            </a:r>
          </a:p>
          <a:p>
            <a:pPr lvl="1"/>
            <a:r>
              <a:rPr lang="en-US" dirty="0" smtClean="0">
                <a:sym typeface="Wingdings" panose="05000000000000000000" pitchFamily="2" charset="2"/>
              </a:rPr>
              <a:t>Low energy is desirable, if C is high enough to satisfy users</a:t>
            </a:r>
          </a:p>
          <a:p>
            <a:r>
              <a:rPr lang="en-US" i="1" dirty="0" smtClean="0">
                <a:sym typeface="Wingdings" panose="05000000000000000000" pitchFamily="2" charset="2"/>
              </a:rPr>
              <a:t>Policy</a:t>
            </a:r>
            <a:r>
              <a:rPr lang="en-US" dirty="0" smtClean="0">
                <a:sym typeface="Wingdings" panose="05000000000000000000" pitchFamily="2" charset="2"/>
              </a:rPr>
              <a:t>: Max Q, subject to limit constraint, can cover many situations</a:t>
            </a:r>
          </a:p>
          <a:p>
            <a:pPr lvl="1"/>
            <a:r>
              <a:rPr lang="en-US" dirty="0" smtClean="0">
                <a:sym typeface="Wingdings" panose="05000000000000000000" pitchFamily="2" charset="2"/>
              </a:rPr>
              <a:t>Constraints: power upper limit (servers, PC battery life), rate lower limit (frames/sec)</a:t>
            </a:r>
          </a:p>
          <a:p>
            <a:pPr lvl="1"/>
            <a:r>
              <a:rPr lang="en-US" dirty="0" smtClean="0">
                <a:sym typeface="Wingdings" panose="05000000000000000000" pitchFamily="2" charset="2"/>
              </a:rPr>
              <a:t>Satisfy user desires by applying distinct policy per job</a:t>
            </a:r>
            <a:endParaRPr lang="en-US" dirty="0">
              <a:sym typeface="Wingdings" panose="05000000000000000000" pitchFamily="2" charset="2"/>
            </a:endParaRPr>
          </a:p>
        </p:txBody>
      </p:sp>
    </p:spTree>
    <p:extLst>
      <p:ext uri="{BB962C8B-B14F-4D97-AF65-F5344CB8AC3E}">
        <p14:creationId xmlns:p14="http://schemas.microsoft.com/office/powerpoint/2010/main" val="1754238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25169" cy="1325563"/>
          </a:xfrm>
        </p:spPr>
        <p:txBody>
          <a:bodyPr/>
          <a:lstStyle/>
          <a:p>
            <a:r>
              <a:rPr lang="en-US" b="1" dirty="0" smtClean="0"/>
              <a:t>A. Where to start in HW/SW/arch analyses</a:t>
            </a:r>
            <a:endParaRPr lang="en-US" b="1" dirty="0"/>
          </a:p>
        </p:txBody>
      </p:sp>
      <p:sp>
        <p:nvSpPr>
          <p:cNvPr id="3" name="Content Placeholder 2"/>
          <p:cNvSpPr>
            <a:spLocks noGrp="1"/>
          </p:cNvSpPr>
          <p:nvPr>
            <p:ph idx="1"/>
          </p:nvPr>
        </p:nvSpPr>
        <p:spPr>
          <a:xfrm>
            <a:off x="253093" y="1690687"/>
            <a:ext cx="11810275" cy="4742769"/>
          </a:xfrm>
        </p:spPr>
        <p:txBody>
          <a:bodyPr>
            <a:normAutofit fontScale="92500" lnSpcReduction="10000"/>
          </a:bodyPr>
          <a:lstStyle/>
          <a:p>
            <a:r>
              <a:rPr lang="en-US" dirty="0" smtClean="0"/>
              <a:t>Time profile ignores D-size, execution instances, energy used</a:t>
            </a:r>
            <a:r>
              <a:rPr lang="en-US" dirty="0" smtClean="0">
                <a:sym typeface="Wingdings" panose="05000000000000000000" pitchFamily="2" charset="2"/>
              </a:rPr>
              <a:t>                                      </a:t>
            </a:r>
          </a:p>
          <a:p>
            <a:pPr marL="0" indent="0">
              <a:buNone/>
            </a:pPr>
            <a:r>
              <a:rPr lang="en-US" dirty="0">
                <a:sym typeface="Wingdings" panose="05000000000000000000" pitchFamily="2" charset="2"/>
              </a:rPr>
              <a:t>C</a:t>
            </a:r>
            <a:r>
              <a:rPr lang="en-US" dirty="0" smtClean="0">
                <a:sym typeface="Wingdings" panose="05000000000000000000" pitchFamily="2" charset="2"/>
              </a:rPr>
              <a:t>odex = &lt;</a:t>
            </a:r>
            <a:r>
              <a:rPr lang="en-US" err="1" smtClean="0">
                <a:sym typeface="Wingdings" panose="05000000000000000000" pitchFamily="2" charset="2"/>
              </a:rPr>
              <a:t>codelet</a:t>
            </a:r>
            <a:r>
              <a:rPr lang="en-US" smtClean="0">
                <a:sym typeface="Wingdings" panose="05000000000000000000" pitchFamily="2" charset="2"/>
              </a:rPr>
              <a:t>, D-size</a:t>
            </a:r>
            <a:r>
              <a:rPr lang="en-US" dirty="0" smtClean="0">
                <a:sym typeface="Wingdings" panose="05000000000000000000" pitchFamily="2" charset="2"/>
              </a:rPr>
              <a:t>&gt;: Cluster by “common” D-sizes (e.g. L2, L3, RAM)</a:t>
            </a:r>
          </a:p>
          <a:p>
            <a:pPr lvl="1"/>
            <a:r>
              <a:rPr lang="en-US" dirty="0" smtClean="0">
                <a:sym typeface="Wingdings" panose="05000000000000000000" pitchFamily="2" charset="2"/>
              </a:rPr>
              <a:t>Suppose </a:t>
            </a:r>
            <a:r>
              <a:rPr lang="en-US" dirty="0" err="1" smtClean="0">
                <a:sym typeface="Wingdings" panose="05000000000000000000" pitchFamily="2" charset="2"/>
              </a:rPr>
              <a:t>Tprof</a:t>
            </a:r>
            <a:r>
              <a:rPr lang="en-US" dirty="0" smtClean="0">
                <a:sym typeface="Wingdings" panose="05000000000000000000" pitchFamily="2" charset="2"/>
              </a:rPr>
              <a:t> finds that </a:t>
            </a:r>
            <a:r>
              <a:rPr lang="en-US" i="1" dirty="0" err="1" smtClean="0">
                <a:sym typeface="Wingdings" panose="05000000000000000000" pitchFamily="2" charset="2"/>
              </a:rPr>
              <a:t>Cx</a:t>
            </a:r>
            <a:r>
              <a:rPr lang="en-US" dirty="0" smtClean="0">
                <a:sym typeface="Wingdings" panose="05000000000000000000" pitchFamily="2" charset="2"/>
              </a:rPr>
              <a:t> runs </a:t>
            </a:r>
            <a:r>
              <a:rPr lang="en-US" i="1" dirty="0" smtClean="0">
                <a:sym typeface="Wingdings" panose="05000000000000000000" pitchFamily="2" charset="2"/>
              </a:rPr>
              <a:t>T</a:t>
            </a:r>
            <a:r>
              <a:rPr lang="en-US" dirty="0" smtClean="0">
                <a:sym typeface="Wingdings" panose="05000000000000000000" pitchFamily="2" charset="2"/>
              </a:rPr>
              <a:t> sec = 20% of total app; what to do?</a:t>
            </a:r>
          </a:p>
          <a:p>
            <a:pPr lvl="1"/>
            <a:r>
              <a:rPr lang="en-US" dirty="0" err="1" smtClean="0">
                <a:sym typeface="Wingdings" panose="05000000000000000000" pitchFamily="2" charset="2"/>
              </a:rPr>
              <a:t>Qprof</a:t>
            </a:r>
            <a:r>
              <a:rPr lang="en-US" dirty="0" smtClean="0">
                <a:sym typeface="Wingdings" panose="05000000000000000000" pitchFamily="2" charset="2"/>
              </a:rPr>
              <a:t> shows that .5 </a:t>
            </a:r>
            <a:r>
              <a:rPr lang="en-US" i="1" dirty="0" smtClean="0">
                <a:sym typeface="Wingdings" panose="05000000000000000000" pitchFamily="2" charset="2"/>
              </a:rPr>
              <a:t>T</a:t>
            </a:r>
            <a:r>
              <a:rPr lang="en-US" dirty="0" smtClean="0">
                <a:sym typeface="Wingdings" panose="05000000000000000000" pitchFamily="2" charset="2"/>
              </a:rPr>
              <a:t> runs @ instance1</a:t>
            </a:r>
            <a:r>
              <a:rPr lang="en-US" i="1" dirty="0" smtClean="0">
                <a:sym typeface="Wingdings" panose="05000000000000000000" pitchFamily="2" charset="2"/>
              </a:rPr>
              <a:t> </a:t>
            </a:r>
            <a:r>
              <a:rPr lang="en-US" dirty="0" smtClean="0">
                <a:sym typeface="Wingdings" panose="05000000000000000000" pitchFamily="2" charset="2"/>
              </a:rPr>
              <a:t>3X3 arrays, .5</a:t>
            </a:r>
            <a:r>
              <a:rPr lang="en-US" i="1" dirty="0" smtClean="0">
                <a:sym typeface="Wingdings" panose="05000000000000000000" pitchFamily="2" charset="2"/>
              </a:rPr>
              <a:t>T @ </a:t>
            </a:r>
            <a:r>
              <a:rPr lang="en-US" dirty="0" smtClean="0">
                <a:sym typeface="Wingdings" panose="05000000000000000000" pitchFamily="2" charset="2"/>
              </a:rPr>
              <a:t>instance2</a:t>
            </a:r>
            <a:r>
              <a:rPr lang="en-US" i="1" dirty="0" smtClean="0">
                <a:sym typeface="Wingdings" panose="05000000000000000000" pitchFamily="2" charset="2"/>
              </a:rPr>
              <a:t> </a:t>
            </a:r>
            <a:r>
              <a:rPr lang="en-US" dirty="0" smtClean="0">
                <a:sym typeface="Wingdings" panose="05000000000000000000" pitchFamily="2" charset="2"/>
              </a:rPr>
              <a:t>300X300 arrays,      		which can focus attack.  [hint: 300X300 exceeds L2 size]</a:t>
            </a:r>
          </a:p>
          <a:p>
            <a:pPr lvl="1"/>
            <a:r>
              <a:rPr lang="en-US" dirty="0" smtClean="0">
                <a:sym typeface="Wingdings" panose="05000000000000000000" pitchFamily="2" charset="2"/>
              </a:rPr>
              <a:t>Consider easier </a:t>
            </a:r>
            <a:r>
              <a:rPr lang="en-US" dirty="0">
                <a:sym typeface="Wingdings" panose="05000000000000000000" pitchFamily="2" charset="2"/>
              </a:rPr>
              <a:t>case where </a:t>
            </a:r>
            <a:r>
              <a:rPr lang="en-US" dirty="0" err="1" smtClean="0">
                <a:sym typeface="Wingdings" panose="05000000000000000000" pitchFamily="2" charset="2"/>
              </a:rPr>
              <a:t>codelets</a:t>
            </a:r>
            <a:r>
              <a:rPr lang="en-US" dirty="0" smtClean="0">
                <a:sym typeface="Wingdings" panose="05000000000000000000" pitchFamily="2" charset="2"/>
              </a:rPr>
              <a:t> </a:t>
            </a:r>
            <a:r>
              <a:rPr lang="en-US" i="1" dirty="0" err="1">
                <a:sym typeface="Wingdings" panose="05000000000000000000" pitchFamily="2" charset="2"/>
              </a:rPr>
              <a:t>Cx</a:t>
            </a:r>
            <a:r>
              <a:rPr lang="en-US" dirty="0">
                <a:sym typeface="Wingdings" panose="05000000000000000000" pitchFamily="2" charset="2"/>
              </a:rPr>
              <a:t> and </a:t>
            </a:r>
            <a:r>
              <a:rPr lang="en-US" i="1" dirty="0">
                <a:sym typeface="Wingdings" panose="05000000000000000000" pitchFamily="2" charset="2"/>
              </a:rPr>
              <a:t>Cy</a:t>
            </a:r>
            <a:r>
              <a:rPr lang="en-US" dirty="0">
                <a:sym typeface="Wingdings" panose="05000000000000000000" pitchFamily="2" charset="2"/>
              </a:rPr>
              <a:t> each run for 10% of total app time </a:t>
            </a:r>
            <a:r>
              <a:rPr lang="en-US" i="1" dirty="0">
                <a:sym typeface="Wingdings" panose="05000000000000000000" pitchFamily="2" charset="2"/>
              </a:rPr>
              <a:t>T</a:t>
            </a:r>
            <a:r>
              <a:rPr lang="en-US" dirty="0">
                <a:sym typeface="Wingdings" panose="05000000000000000000" pitchFamily="2" charset="2"/>
              </a:rPr>
              <a:t> </a:t>
            </a:r>
            <a:r>
              <a:rPr lang="en-US" dirty="0" smtClean="0">
                <a:sym typeface="Wingdings" panose="05000000000000000000" pitchFamily="2" charset="2"/>
              </a:rPr>
              <a:t>sec</a:t>
            </a:r>
          </a:p>
          <a:p>
            <a:r>
              <a:rPr lang="en-US" dirty="0" smtClean="0">
                <a:sym typeface="Wingdings" panose="05000000000000000000" pitchFamily="2" charset="2"/>
              </a:rPr>
              <a:t>High Q includes E and t. Q varies among </a:t>
            </a:r>
            <a:r>
              <a:rPr lang="en-US" dirty="0" err="1" smtClean="0">
                <a:sym typeface="Wingdings" panose="05000000000000000000" pitchFamily="2" charset="2"/>
              </a:rPr>
              <a:t>codexes</a:t>
            </a:r>
            <a:r>
              <a:rPr lang="en-US" dirty="0" smtClean="0">
                <a:sym typeface="Wingdings" panose="05000000000000000000" pitchFamily="2" charset="2"/>
              </a:rPr>
              <a:t> and instances/</a:t>
            </a:r>
            <a:r>
              <a:rPr lang="en-US" dirty="0" err="1" smtClean="0">
                <a:sym typeface="Wingdings" panose="05000000000000000000" pitchFamily="2" charset="2"/>
              </a:rPr>
              <a:t>codelet</a:t>
            </a:r>
            <a:endParaRPr lang="en-US" dirty="0" smtClean="0">
              <a:sym typeface="Wingdings" panose="05000000000000000000" pitchFamily="2" charset="2"/>
            </a:endParaRPr>
          </a:p>
          <a:p>
            <a:pPr lvl="1"/>
            <a:r>
              <a:rPr lang="en-US" dirty="0" smtClean="0">
                <a:sym typeface="Wingdings" panose="05000000000000000000" pitchFamily="2" charset="2"/>
              </a:rPr>
              <a:t>Domain-specific C: </a:t>
            </a:r>
            <a:r>
              <a:rPr lang="en-US" dirty="0" err="1" smtClean="0">
                <a:sym typeface="Wingdings" panose="05000000000000000000" pitchFamily="2" charset="2"/>
              </a:rPr>
              <a:t>C</a:t>
            </a:r>
            <a:r>
              <a:rPr lang="en-US" sz="1100" b="1" dirty="0" err="1" smtClean="0">
                <a:sym typeface="Wingdings" panose="05000000000000000000" pitchFamily="2" charset="2"/>
              </a:rPr>
              <a:t>video</a:t>
            </a:r>
            <a:r>
              <a:rPr lang="en-US" dirty="0" smtClean="0">
                <a:sym typeface="Wingdings" panose="05000000000000000000" pitchFamily="2" charset="2"/>
              </a:rPr>
              <a:t>[frames/sec], C</a:t>
            </a:r>
            <a:r>
              <a:rPr lang="en-US" sz="1200" b="1" dirty="0" smtClean="0">
                <a:sym typeface="Wingdings" panose="05000000000000000000" pitchFamily="2" charset="2"/>
              </a:rPr>
              <a:t>HPC</a:t>
            </a:r>
            <a:r>
              <a:rPr lang="en-US" dirty="0" smtClean="0">
                <a:sym typeface="Wingdings" panose="05000000000000000000" pitchFamily="2" charset="2"/>
              </a:rPr>
              <a:t>[</a:t>
            </a:r>
            <a:r>
              <a:rPr lang="en-US" dirty="0" err="1" smtClean="0">
                <a:sym typeface="Wingdings" panose="05000000000000000000" pitchFamily="2" charset="2"/>
              </a:rPr>
              <a:t>expoflops</a:t>
            </a:r>
            <a:r>
              <a:rPr lang="en-US" dirty="0" smtClean="0">
                <a:sym typeface="Wingdings" panose="05000000000000000000" pitchFamily="2" charset="2"/>
              </a:rPr>
              <a:t>, </a:t>
            </a:r>
            <a:r>
              <a:rPr lang="en-US" dirty="0" err="1" smtClean="0">
                <a:sym typeface="Wingdings" panose="05000000000000000000" pitchFamily="2" charset="2"/>
              </a:rPr>
              <a:t>solns</a:t>
            </a:r>
            <a:r>
              <a:rPr lang="en-US" dirty="0" smtClean="0">
                <a:sym typeface="Wingdings" panose="05000000000000000000" pitchFamily="2" charset="2"/>
              </a:rPr>
              <a:t>/</a:t>
            </a:r>
            <a:r>
              <a:rPr lang="en-US" dirty="0" err="1" smtClean="0">
                <a:sym typeface="Wingdings" panose="05000000000000000000" pitchFamily="2" charset="2"/>
              </a:rPr>
              <a:t>hr</a:t>
            </a:r>
            <a:r>
              <a:rPr lang="en-US" dirty="0" smtClean="0">
                <a:sym typeface="Wingdings" panose="05000000000000000000" pitchFamily="2" charset="2"/>
              </a:rPr>
              <a:t>], C[transacts/sec]</a:t>
            </a:r>
          </a:p>
          <a:p>
            <a:pPr lvl="1"/>
            <a:r>
              <a:rPr lang="en-US" dirty="0" smtClean="0">
                <a:sym typeface="Wingdings" panose="05000000000000000000" pitchFamily="2" charset="2"/>
              </a:rPr>
              <a:t>300X300 instances may yield lower time and E/access by loop blocking</a:t>
            </a:r>
          </a:p>
          <a:p>
            <a:r>
              <a:rPr lang="en-US" dirty="0" err="1" smtClean="0">
                <a:sym typeface="Wingdings" panose="05000000000000000000" pitchFamily="2" charset="2"/>
              </a:rPr>
              <a:t>Tprofiles</a:t>
            </a:r>
            <a:r>
              <a:rPr lang="en-US" dirty="0" smtClean="0">
                <a:sym typeface="Wingdings" panose="05000000000000000000" pitchFamily="2" charset="2"/>
              </a:rPr>
              <a:t> have long tails: only the first 1/3 may be too much to study</a:t>
            </a:r>
          </a:p>
          <a:p>
            <a:r>
              <a:rPr lang="en-US" dirty="0" smtClean="0">
                <a:sym typeface="Wingdings" panose="05000000000000000000" pitchFamily="2" charset="2"/>
              </a:rPr>
              <a:t>We want lumpy profiles that indicate important commonalities and indicate plausible mitigation  focus on parts of top 2/3  Foil example</a:t>
            </a:r>
            <a:endParaRPr lang="en-US" dirty="0"/>
          </a:p>
        </p:txBody>
      </p:sp>
    </p:spTree>
    <p:extLst>
      <p:ext uri="{BB962C8B-B14F-4D97-AF65-F5344CB8AC3E}">
        <p14:creationId xmlns:p14="http://schemas.microsoft.com/office/powerpoint/2010/main" val="273560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45" y="0"/>
            <a:ext cx="10515600" cy="1325563"/>
          </a:xfrm>
        </p:spPr>
        <p:txBody>
          <a:bodyPr/>
          <a:lstStyle/>
          <a:p>
            <a:r>
              <a:rPr lang="en-US" b="1" dirty="0" smtClean="0"/>
              <a:t>Profiling potential: </a:t>
            </a:r>
            <a:r>
              <a:rPr lang="en-US" b="1" dirty="0" err="1" smtClean="0"/>
              <a:t>Tprof</a:t>
            </a:r>
            <a:r>
              <a:rPr lang="en-US" b="1" dirty="0" smtClean="0"/>
              <a:t> +</a:t>
            </a:r>
            <a:endParaRPr lang="en-US" b="1" dirty="0"/>
          </a:p>
        </p:txBody>
      </p:sp>
      <p:graphicFrame>
        <p:nvGraphicFramePr>
          <p:cNvPr id="4" name="Content Placeholder 3"/>
          <p:cNvGraphicFramePr>
            <a:graphicFrameLocks noGrp="1"/>
          </p:cNvGraphicFramePr>
          <p:nvPr>
            <p:ph idx="1"/>
            <p:extLst/>
          </p:nvPr>
        </p:nvGraphicFramePr>
        <p:xfrm>
          <a:off x="2057400" y="1670161"/>
          <a:ext cx="6359265" cy="934974"/>
        </p:xfrm>
        <a:graphic>
          <a:graphicData uri="http://schemas.openxmlformats.org/drawingml/2006/table">
            <a:tbl>
              <a:tblPr firstRow="1" firstCol="1" bandRow="1">
                <a:tableStyleId>{5C22544A-7EE6-4342-B048-85BDC9FD1C3A}</a:tableStyleId>
              </a:tblPr>
              <a:tblGrid>
                <a:gridCol w="1846385"/>
                <a:gridCol w="581682"/>
                <a:gridCol w="421644"/>
                <a:gridCol w="565544"/>
                <a:gridCol w="669226"/>
                <a:gridCol w="581702"/>
                <a:gridCol w="560157"/>
                <a:gridCol w="236991"/>
                <a:gridCol w="187677"/>
                <a:gridCol w="708257"/>
              </a:tblGrid>
              <a:tr h="271207">
                <a:tc>
                  <a:txBody>
                    <a:bodyPr/>
                    <a:lstStyle/>
                    <a:p>
                      <a:pPr marL="0" marR="0">
                        <a:lnSpc>
                          <a:spcPct val="107000"/>
                        </a:lnSpc>
                        <a:spcBef>
                          <a:spcPts val="0"/>
                        </a:spcBef>
                        <a:spcAft>
                          <a:spcPts val="0"/>
                        </a:spcAft>
                      </a:pPr>
                      <a:r>
                        <a:rPr lang="en-US" sz="2000" dirty="0">
                          <a:solidFill>
                            <a:schemeClr val="tx1"/>
                          </a:solidFill>
                          <a:effectLst/>
                        </a:rPr>
                        <a:t>Rank order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64000"/>
                      </a:schemeClr>
                    </a:solidFill>
                  </a:tcPr>
                </a:tc>
                <a:tc>
                  <a:txBody>
                    <a:bodyPr/>
                    <a:lstStyle/>
                    <a:p>
                      <a:pPr marL="0" marR="0">
                        <a:lnSpc>
                          <a:spcPct val="107000"/>
                        </a:lnSpc>
                        <a:spcBef>
                          <a:spcPts val="0"/>
                        </a:spcBef>
                        <a:spcAft>
                          <a:spcPts val="0"/>
                        </a:spcAft>
                      </a:pPr>
                      <a:r>
                        <a:rPr lang="en-US" sz="2000" dirty="0">
                          <a:solidFill>
                            <a:schemeClr val="tx1"/>
                          </a:solidFill>
                          <a:effectLst/>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smtClean="0">
                          <a:solidFill>
                            <a:schemeClr val="tx1"/>
                          </a:solidFill>
                          <a:effectLst/>
                        </a:rPr>
                        <a: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c>
                  <a:txBody>
                    <a:bodyPr/>
                    <a:lstStyle/>
                    <a:p>
                      <a:pPr marL="0" marR="0">
                        <a:lnSpc>
                          <a:spcPct val="107000"/>
                        </a:lnSpc>
                        <a:spcBef>
                          <a:spcPts val="0"/>
                        </a:spcBef>
                        <a:spcAft>
                          <a:spcPts val="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alpha val="79000"/>
                      </a:schemeClr>
                    </a:solidFill>
                  </a:tcPr>
                </a:tc>
              </a:tr>
              <a:tr h="271207">
                <a:tc>
                  <a:txBody>
                    <a:bodyPr/>
                    <a:lstStyle/>
                    <a:p>
                      <a:pPr marL="0" marR="0">
                        <a:lnSpc>
                          <a:spcPct val="107000"/>
                        </a:lnSpc>
                        <a:spcBef>
                          <a:spcPts val="0"/>
                        </a:spcBef>
                        <a:spcAft>
                          <a:spcPts val="0"/>
                        </a:spcAft>
                      </a:pPr>
                      <a:r>
                        <a:rPr lang="en-US" sz="2000" dirty="0">
                          <a:solidFill>
                            <a:schemeClr val="tx1"/>
                          </a:solidFill>
                          <a:effectLst/>
                        </a:rPr>
                        <a:t>% time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64000"/>
                      </a:schemeClr>
                    </a:solidFill>
                  </a:tcPr>
                </a:tc>
                <a:tc>
                  <a:txBody>
                    <a:bodyPr/>
                    <a:lstStyle/>
                    <a:p>
                      <a:pPr marL="0" marR="0">
                        <a:lnSpc>
                          <a:spcPct val="107000"/>
                        </a:lnSpc>
                        <a:spcBef>
                          <a:spcPts val="0"/>
                        </a:spcBef>
                        <a:spcAft>
                          <a:spcPts val="0"/>
                        </a:spcAft>
                      </a:pPr>
                      <a:r>
                        <a:rPr lang="en-US" sz="2000" dirty="0">
                          <a:solidFill>
                            <a:schemeClr val="tx1"/>
                          </a:solidFill>
                          <a:effectLst/>
                        </a:rPr>
                        <a:t>10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8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3.5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chemeClr val="tx1"/>
                          </a:solidFill>
                          <a:effectLst/>
                        </a:rPr>
                        <a:t>.01</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207">
                <a:tc>
                  <a:txBody>
                    <a:bodyPr/>
                    <a:lstStyle/>
                    <a:p>
                      <a:pPr marL="0" marR="0">
                        <a:lnSpc>
                          <a:spcPct val="107000"/>
                        </a:lnSpc>
                        <a:spcBef>
                          <a:spcPts val="0"/>
                        </a:spcBef>
                        <a:spcAft>
                          <a:spcPts val="0"/>
                        </a:spcAft>
                      </a:pPr>
                      <a:r>
                        <a:rPr lang="en-US" sz="2000" dirty="0" err="1" smtClean="0">
                          <a:solidFill>
                            <a:schemeClr val="tx1"/>
                          </a:solidFill>
                          <a:effectLst/>
                        </a:rPr>
                        <a:t>tName</a:t>
                      </a:r>
                      <a:r>
                        <a:rPr lang="en-US" sz="2000" dirty="0" smtClean="0">
                          <a:solidFill>
                            <a:schemeClr val="tx1"/>
                          </a:solidFill>
                          <a:effectLst/>
                        </a:rPr>
                        <a:t>/</a:t>
                      </a:r>
                      <a:r>
                        <a:rPr lang="en-US" sz="2000" dirty="0" err="1" smtClean="0">
                          <a:solidFill>
                            <a:schemeClr val="tx1"/>
                          </a:solidFill>
                          <a:effectLst/>
                        </a:rPr>
                        <a:t>codelet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64000"/>
                      </a:schemeClr>
                    </a:solidFill>
                  </a:tcPr>
                </a:tc>
                <a:tc>
                  <a:txBody>
                    <a:bodyPr/>
                    <a:lstStyle/>
                    <a:p>
                      <a:pPr marL="0" marR="0">
                        <a:lnSpc>
                          <a:spcPct val="107000"/>
                        </a:lnSpc>
                        <a:spcBef>
                          <a:spcPts val="0"/>
                        </a:spcBef>
                        <a:spcAft>
                          <a:spcPts val="0"/>
                        </a:spcAft>
                      </a:pPr>
                      <a:r>
                        <a:rPr lang="en-US" sz="2000">
                          <a:solidFill>
                            <a:schemeClr val="tx1"/>
                          </a:solidFill>
                          <a:effectLst/>
                        </a:rPr>
                        <a:t>C1</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solidFill>
                            <a:schemeClr val="tx1"/>
                          </a:solidFill>
                          <a:effectLst/>
                        </a:rPr>
                        <a:t>C2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C3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C4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C5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C6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Cn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3838335" y="1199146"/>
            <a:ext cx="2195462" cy="369332"/>
          </a:xfrm>
          <a:prstGeom prst="rect">
            <a:avLst/>
          </a:prstGeom>
          <a:noFill/>
        </p:spPr>
        <p:txBody>
          <a:bodyPr wrap="square" rtlCol="0">
            <a:spAutoFit/>
          </a:bodyPr>
          <a:lstStyle/>
          <a:p>
            <a:r>
              <a:rPr lang="en-US" b="1" dirty="0" smtClean="0"/>
              <a:t>Time profile</a:t>
            </a:r>
            <a:endParaRPr lang="en-US" b="1" dirty="0"/>
          </a:p>
        </p:txBody>
      </p:sp>
      <p:sp>
        <p:nvSpPr>
          <p:cNvPr id="11" name="Right Arrow 10"/>
          <p:cNvSpPr/>
          <p:nvPr/>
        </p:nvSpPr>
        <p:spPr>
          <a:xfrm>
            <a:off x="3960118" y="2940941"/>
            <a:ext cx="2669281" cy="545123"/>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 on top 33% t</a:t>
            </a:r>
            <a:endParaRPr lang="en-US" dirty="0">
              <a:solidFill>
                <a:schemeClr val="tx1"/>
              </a:solidFill>
            </a:endParaRPr>
          </a:p>
        </p:txBody>
      </p:sp>
      <p:sp>
        <p:nvSpPr>
          <p:cNvPr id="12" name="TextBox 11"/>
          <p:cNvSpPr txBox="1"/>
          <p:nvPr/>
        </p:nvSpPr>
        <p:spPr>
          <a:xfrm>
            <a:off x="6866792" y="2949733"/>
            <a:ext cx="3930162" cy="1200329"/>
          </a:xfrm>
          <a:prstGeom prst="rect">
            <a:avLst/>
          </a:prstGeom>
          <a:solidFill>
            <a:srgbClr val="FF0000">
              <a:alpha val="34000"/>
            </a:srgbClr>
          </a:solidFill>
        </p:spPr>
        <p:txBody>
          <a:bodyPr wrap="square" rtlCol="0">
            <a:spAutoFit/>
          </a:bodyPr>
          <a:lstStyle/>
          <a:p>
            <a:r>
              <a:rPr lang="en-US" dirty="0" smtClean="0"/>
              <a:t>Eliminating 1/3 would get 11% gain;</a:t>
            </a:r>
          </a:p>
          <a:p>
            <a:r>
              <a:rPr lang="en-US" dirty="0" smtClean="0"/>
              <a:t>But where does one start? </a:t>
            </a:r>
          </a:p>
          <a:p>
            <a:r>
              <a:rPr lang="en-US" dirty="0" smtClean="0"/>
              <a:t>Hot spots not identical? </a:t>
            </a:r>
            <a:endParaRPr lang="en-US" dirty="0"/>
          </a:p>
          <a:p>
            <a:r>
              <a:rPr lang="en-US" dirty="0" smtClean="0"/>
              <a:t>Maybe find </a:t>
            </a:r>
            <a:r>
              <a:rPr lang="en-US" b="1" dirty="0" smtClean="0"/>
              <a:t>max 5% gain?</a:t>
            </a:r>
            <a:endParaRPr lang="en-US" b="1" dirty="0"/>
          </a:p>
        </p:txBody>
      </p:sp>
      <p:sp>
        <p:nvSpPr>
          <p:cNvPr id="3" name="TextBox 2"/>
          <p:cNvSpPr txBox="1"/>
          <p:nvPr/>
        </p:nvSpPr>
        <p:spPr>
          <a:xfrm>
            <a:off x="2570479" y="4728754"/>
            <a:ext cx="8321297" cy="1200329"/>
          </a:xfrm>
          <a:prstGeom prst="rect">
            <a:avLst/>
          </a:prstGeom>
          <a:solidFill>
            <a:srgbClr val="FFC000"/>
          </a:solidFill>
        </p:spPr>
        <p:txBody>
          <a:bodyPr wrap="square" rtlCol="0">
            <a:spAutoFit/>
          </a:bodyPr>
          <a:lstStyle/>
          <a:p>
            <a:r>
              <a:rPr lang="en-US" dirty="0" smtClean="0"/>
              <a:t>Time profilers give SW views, by sorted loop times, call tree, etc. </a:t>
            </a:r>
          </a:p>
          <a:p>
            <a:r>
              <a:rPr lang="en-US" smtClean="0"/>
              <a:t>             </a:t>
            </a:r>
            <a:r>
              <a:rPr lang="en-US" smtClean="0"/>
              <a:t>Also</a:t>
            </a:r>
            <a:r>
              <a:rPr lang="en-US" b="1" smtClean="0"/>
              <a:t> </a:t>
            </a:r>
            <a:r>
              <a:rPr lang="en-US" b="1" smtClean="0"/>
              <a:t>HW-centric </a:t>
            </a:r>
            <a:r>
              <a:rPr lang="en-US" b="1" smtClean="0"/>
              <a:t>metrics</a:t>
            </a:r>
            <a:r>
              <a:rPr lang="en-US" b="1" smtClean="0"/>
              <a:t> </a:t>
            </a:r>
            <a:r>
              <a:rPr lang="en-US" dirty="0" smtClean="0"/>
              <a:t>– CPI, cache misses, L3 </a:t>
            </a:r>
            <a:r>
              <a:rPr lang="en-US" dirty="0" err="1" smtClean="0"/>
              <a:t>writebacks</a:t>
            </a:r>
            <a:r>
              <a:rPr lang="en-US" smtClean="0"/>
              <a:t>, </a:t>
            </a:r>
            <a:r>
              <a:rPr lang="en-US" smtClean="0"/>
              <a:t>… </a:t>
            </a:r>
            <a:r>
              <a:rPr lang="en-US" smtClean="0"/>
              <a:t>Meaning/insight</a:t>
            </a:r>
            <a:r>
              <a:rPr lang="en-US" smtClean="0"/>
              <a:t>?</a:t>
            </a:r>
            <a:endParaRPr lang="en-US" dirty="0"/>
          </a:p>
          <a:p>
            <a:r>
              <a:rPr lang="en-US" b="1" smtClean="0"/>
              <a:t>Weak overall</a:t>
            </a:r>
            <a:r>
              <a:rPr lang="en-US" b="1" smtClean="0"/>
              <a:t> </a:t>
            </a:r>
            <a:r>
              <a:rPr lang="en-US" b="1" dirty="0" smtClean="0"/>
              <a:t>insight;</a:t>
            </a:r>
            <a:r>
              <a:rPr lang="en-US" dirty="0" smtClean="0"/>
              <a:t> action burden is entirely on motivated developers.</a:t>
            </a:r>
          </a:p>
          <a:p>
            <a:r>
              <a:rPr lang="en-US" smtClean="0"/>
              <a:t>             </a:t>
            </a:r>
            <a:r>
              <a:rPr lang="en-US" b="1"/>
              <a:t>D</a:t>
            </a:r>
            <a:r>
              <a:rPr lang="en-US" b="1" smtClean="0"/>
              <a:t>evelopers </a:t>
            </a:r>
            <a:r>
              <a:rPr lang="en-US" smtClean="0"/>
              <a:t>add </a:t>
            </a:r>
            <a:r>
              <a:rPr lang="en-US" smtClean="0"/>
              <a:t>functionality</a:t>
            </a:r>
            <a:r>
              <a:rPr lang="en-US" b="1" smtClean="0"/>
              <a:t>, don’t understand systems  </a:t>
            </a:r>
            <a:r>
              <a:rPr lang="en-US" b="1" smtClean="0">
                <a:sym typeface="Wingdings" panose="05000000000000000000" pitchFamily="2" charset="2"/>
              </a:rPr>
              <a:t> motivation gap</a:t>
            </a:r>
            <a:r>
              <a:rPr lang="en-US" b="1" smtClean="0"/>
              <a:t> </a:t>
            </a:r>
            <a:endParaRPr lang="en-US" dirty="0"/>
          </a:p>
        </p:txBody>
      </p:sp>
    </p:spTree>
    <p:extLst>
      <p:ext uri="{BB962C8B-B14F-4D97-AF65-F5344CB8AC3E}">
        <p14:creationId xmlns:p14="http://schemas.microsoft.com/office/powerpoint/2010/main" val="2050809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OneView </a:t>
            </a:r>
            <a:r>
              <a:rPr lang="en-US" b="1" dirty="0" smtClean="0"/>
              <a:t>profile of Yales2 CFD – 3D_cylinder</a:t>
            </a:r>
            <a:endParaRPr lang="en-US"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34256"/>
            <a:ext cx="12192000" cy="6093459"/>
          </a:xfrm>
          <a:prstGeom prst="rect">
            <a:avLst/>
          </a:prstGeom>
        </p:spPr>
      </p:pic>
      <p:sp>
        <p:nvSpPr>
          <p:cNvPr id="5" name="TextBox 4"/>
          <p:cNvSpPr txBox="1"/>
          <p:nvPr/>
        </p:nvSpPr>
        <p:spPr>
          <a:xfrm>
            <a:off x="231494" y="6018835"/>
            <a:ext cx="11122306" cy="369332"/>
          </a:xfrm>
          <a:prstGeom prst="rect">
            <a:avLst/>
          </a:prstGeom>
          <a:noFill/>
        </p:spPr>
        <p:txBody>
          <a:bodyPr wrap="square" rtlCol="0">
            <a:spAutoFit/>
          </a:bodyPr>
          <a:lstStyle/>
          <a:p>
            <a:r>
              <a:rPr lang="en-US" dirty="0" err="1" smtClean="0"/>
              <a:t>Nbr</a:t>
            </a:r>
            <a:r>
              <a:rPr lang="en-US" dirty="0" smtClean="0"/>
              <a:t> of </a:t>
            </a:r>
            <a:r>
              <a:rPr lang="en-US" smtClean="0"/>
              <a:t>inner </a:t>
            </a:r>
            <a:r>
              <a:rPr lang="en-US" smtClean="0"/>
              <a:t>loops </a:t>
            </a:r>
            <a:r>
              <a:rPr lang="en-US" dirty="0" smtClean="0"/>
              <a:t>	       3		4	       11		8	        19		16	        91</a:t>
            </a:r>
            <a:endParaRPr lang="en-US" dirty="0"/>
          </a:p>
        </p:txBody>
      </p:sp>
      <p:sp>
        <p:nvSpPr>
          <p:cNvPr id="6" name="Rounded Rectangular Callout 5"/>
          <p:cNvSpPr/>
          <p:nvPr/>
        </p:nvSpPr>
        <p:spPr>
          <a:xfrm>
            <a:off x="7296375" y="2185912"/>
            <a:ext cx="2835915" cy="673907"/>
          </a:xfrm>
          <a:prstGeom prst="wedgeRoundRectCallout">
            <a:avLst>
              <a:gd name="adj1" fmla="val -69262"/>
              <a:gd name="adj2" fmla="val 2266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 </a:t>
            </a:r>
            <a:r>
              <a:rPr lang="en-US" smtClean="0"/>
              <a:t>innermost </a:t>
            </a:r>
            <a:r>
              <a:rPr lang="en-US" smtClean="0"/>
              <a:t>loop codelets </a:t>
            </a:r>
            <a:r>
              <a:rPr lang="en-US" dirty="0" smtClean="0"/>
              <a:t>give 50% time coverage</a:t>
            </a:r>
            <a:endParaRPr lang="en-US" dirty="0"/>
          </a:p>
        </p:txBody>
      </p:sp>
    </p:spTree>
    <p:extLst>
      <p:ext uri="{BB962C8B-B14F-4D97-AF65-F5344CB8AC3E}">
        <p14:creationId xmlns:p14="http://schemas.microsoft.com/office/powerpoint/2010/main" val="465896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02" y="-277602"/>
            <a:ext cx="10515600" cy="1325563"/>
          </a:xfrm>
        </p:spPr>
        <p:txBody>
          <a:bodyPr/>
          <a:lstStyle/>
          <a:p>
            <a:r>
              <a:rPr lang="en-US" b="1"/>
              <a:t>P</a:t>
            </a:r>
            <a:r>
              <a:rPr lang="en-US" b="1" smtClean="0"/>
              <a:t>rofiling potential – execution instance quality</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451475356"/>
              </p:ext>
            </p:extLst>
          </p:nvPr>
        </p:nvGraphicFramePr>
        <p:xfrm>
          <a:off x="1525285" y="1498772"/>
          <a:ext cx="10446718" cy="2618328"/>
        </p:xfrm>
        <a:graphic>
          <a:graphicData uri="http://schemas.openxmlformats.org/drawingml/2006/table">
            <a:tbl>
              <a:tblPr firstRow="1" firstCol="1" bandRow="1">
                <a:tableStyleId>{5C22544A-7EE6-4342-B048-85BDC9FD1C3A}</a:tableStyleId>
              </a:tblPr>
              <a:tblGrid>
                <a:gridCol w="1344058"/>
                <a:gridCol w="1266093"/>
                <a:gridCol w="1347169"/>
                <a:gridCol w="1214662"/>
                <a:gridCol w="1181535"/>
                <a:gridCol w="1532881"/>
                <a:gridCol w="809897"/>
                <a:gridCol w="992777"/>
                <a:gridCol w="444137"/>
                <a:gridCol w="313509"/>
              </a:tblGrid>
              <a:tr h="251668">
                <a:tc>
                  <a:txBody>
                    <a:bodyPr/>
                    <a:lstStyle/>
                    <a:p>
                      <a:pPr marL="0" marR="0">
                        <a:lnSpc>
                          <a:spcPct val="107000"/>
                        </a:lnSpc>
                        <a:spcBef>
                          <a:spcPts val="0"/>
                        </a:spcBef>
                        <a:spcAft>
                          <a:spcPts val="0"/>
                        </a:spcAft>
                      </a:pPr>
                      <a:r>
                        <a:rPr lang="en-US" sz="1800" dirty="0">
                          <a:solidFill>
                            <a:schemeClr val="tx1"/>
                          </a:solidFill>
                          <a:effectLst/>
                        </a:rPr>
                        <a:t>Rank order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D966">
                        <a:alpha val="67059"/>
                      </a:srgbClr>
                    </a:solidFill>
                  </a:tcPr>
                </a:tc>
                <a:tc>
                  <a:txBody>
                    <a:bodyPr/>
                    <a:lstStyle/>
                    <a:p>
                      <a:pPr marL="0" marR="0">
                        <a:lnSpc>
                          <a:spcPct val="107000"/>
                        </a:lnSpc>
                        <a:spcBef>
                          <a:spcPts val="0"/>
                        </a:spcBef>
                        <a:spcAft>
                          <a:spcPts val="0"/>
                        </a:spcAft>
                      </a:pPr>
                      <a:r>
                        <a:rPr lang="en-US" sz="1800" dirty="0">
                          <a:solidFill>
                            <a:schemeClr val="tx1"/>
                          </a:solidFill>
                          <a:effectLst/>
                        </a:rPr>
                        <a:t>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smtClean="0">
                          <a:solidFill>
                            <a:schemeClr val="tx1"/>
                          </a:solidFill>
                          <a:effectLst/>
                        </a:rPr>
                        <a:t>...</a:t>
                      </a: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c>
                  <a:txBody>
                    <a:bodyPr/>
                    <a:lstStyle/>
                    <a:p>
                      <a:pPr marL="0" marR="0">
                        <a:lnSpc>
                          <a:spcPct val="107000"/>
                        </a:lnSpc>
                        <a:spcBef>
                          <a:spcPts val="0"/>
                        </a:spcBef>
                        <a:spcAft>
                          <a:spcPts val="0"/>
                        </a:spcAft>
                      </a:pPr>
                      <a:r>
                        <a:rPr lang="en-US" sz="1800" dirty="0">
                          <a:solidFill>
                            <a:schemeClr val="tx1"/>
                          </a:solidFill>
                          <a:effectLst/>
                        </a:rPr>
                        <a:t>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alpha val="58000"/>
                      </a:schemeClr>
                    </a:solidFill>
                  </a:tcPr>
                </a:tc>
              </a:tr>
              <a:tr h="275999">
                <a:tc>
                  <a:txBody>
                    <a:bodyPr/>
                    <a:lstStyle/>
                    <a:p>
                      <a:pPr marL="0" marR="0">
                        <a:lnSpc>
                          <a:spcPct val="107000"/>
                        </a:lnSpc>
                        <a:spcBef>
                          <a:spcPts val="0"/>
                        </a:spcBef>
                        <a:spcAft>
                          <a:spcPts val="0"/>
                        </a:spcAft>
                      </a:pPr>
                      <a:r>
                        <a:rPr lang="en-US" sz="1800" dirty="0">
                          <a:solidFill>
                            <a:schemeClr val="tx1"/>
                          </a:solidFill>
                          <a:effectLst/>
                        </a:rPr>
                        <a:t>% time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3A671">
                        <a:alpha val="73725"/>
                      </a:srgbClr>
                    </a:solidFill>
                  </a:tcPr>
                </a:tc>
                <a:tc>
                  <a:txBody>
                    <a:bodyPr/>
                    <a:lstStyle/>
                    <a:p>
                      <a:pPr marL="0" marR="0">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999">
                <a:tc>
                  <a:txBody>
                    <a:bodyPr/>
                    <a:lstStyle/>
                    <a:p>
                      <a:pPr marL="0" marR="0">
                        <a:lnSpc>
                          <a:spcPct val="107000"/>
                        </a:lnSpc>
                        <a:spcBef>
                          <a:spcPts val="0"/>
                        </a:spcBef>
                        <a:spcAft>
                          <a:spcPts val="0"/>
                        </a:spcAft>
                      </a:pPr>
                      <a:r>
                        <a:rPr lang="en-US" sz="1800" dirty="0" smtClean="0">
                          <a:solidFill>
                            <a:schemeClr val="tx1"/>
                          </a:solidFill>
                          <a:effectLst/>
                        </a:rPr>
                        <a:t>t/</a:t>
                      </a:r>
                      <a:r>
                        <a:rPr lang="en-US" sz="1800" dirty="0" err="1" smtClean="0">
                          <a:solidFill>
                            <a:schemeClr val="tx1"/>
                          </a:solidFill>
                          <a:effectLst/>
                        </a:rPr>
                        <a:t>Qname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3A671">
                        <a:alpha val="73725"/>
                      </a:srgbClr>
                    </a:solidFill>
                  </a:tcPr>
                </a:tc>
                <a:tc>
                  <a:txBody>
                    <a:bodyPr/>
                    <a:lstStyle/>
                    <a:p>
                      <a:pPr marL="0" marR="0">
                        <a:lnSpc>
                          <a:spcPct val="107000"/>
                        </a:lnSpc>
                        <a:spcBef>
                          <a:spcPts val="0"/>
                        </a:spcBef>
                        <a:spcAft>
                          <a:spcPts val="0"/>
                        </a:spcAft>
                      </a:pPr>
                      <a:r>
                        <a:rPr lang="en-US" sz="1800" dirty="0" smtClean="0">
                          <a:effectLst/>
                        </a:rPr>
                        <a:t>C1,1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C3,1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999">
                <a:tc>
                  <a:txBody>
                    <a:bodyPr/>
                    <a:lstStyle/>
                    <a:p>
                      <a:pPr marL="0" marR="0">
                        <a:lnSpc>
                          <a:spcPct val="107000"/>
                        </a:lnSpc>
                        <a:spcBef>
                          <a:spcPts val="0"/>
                        </a:spcBef>
                        <a:spcAft>
                          <a:spcPts val="0"/>
                        </a:spcAft>
                      </a:pPr>
                      <a:r>
                        <a:rPr lang="en-US" sz="1800" dirty="0" smtClean="0">
                          <a:solidFill>
                            <a:schemeClr val="tx1"/>
                          </a:solidFill>
                          <a:effectLst/>
                        </a:rPr>
                        <a:t>Q=C/E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3A671">
                        <a:alpha val="73725"/>
                      </a:srgbClr>
                    </a:solidFill>
                  </a:tcPr>
                </a:tc>
                <a:tc>
                  <a:txBody>
                    <a:bodyPr/>
                    <a:lstStyle/>
                    <a:p>
                      <a:r>
                        <a:rPr lang="en-US" sz="1600" dirty="0" smtClean="0"/>
                        <a:t>low</a:t>
                      </a:r>
                      <a:endParaRPr lang="en-US" sz="1600" dirty="0"/>
                    </a:p>
                  </a:txBody>
                  <a:tcPr marL="68580" marR="68580" marT="0" marB="0"/>
                </a:tc>
                <a:tc>
                  <a:txBody>
                    <a:bodyPr/>
                    <a:lstStyle/>
                    <a:p>
                      <a:r>
                        <a:rPr lang="en-US" sz="1600" dirty="0" smtClean="0"/>
                        <a:t>medium</a:t>
                      </a:r>
                      <a:endParaRPr lang="en-US" sz="1600" dirty="0"/>
                    </a:p>
                  </a:txBody>
                  <a:tcPr marL="68580" marR="68580" marT="0" marB="0"/>
                </a:tc>
                <a:tc>
                  <a:txBody>
                    <a:bodyPr/>
                    <a:lstStyle/>
                    <a:p>
                      <a:r>
                        <a:rPr lang="en-US" sz="1600" dirty="0" smtClean="0"/>
                        <a:t>high</a:t>
                      </a:r>
                      <a:endParaRPr lang="en-US" sz="1600" dirty="0"/>
                    </a:p>
                  </a:txBody>
                  <a:tcPr marL="68580" marR="68580" marT="0" marB="0"/>
                </a:tc>
                <a:tc>
                  <a:txBody>
                    <a:bodyPr/>
                    <a:lstStyle/>
                    <a:p>
                      <a:r>
                        <a:rPr lang="en-US" sz="1600" dirty="0" smtClean="0"/>
                        <a:t>medium</a:t>
                      </a:r>
                      <a:endParaRPr lang="en-US" sz="1600" dirty="0"/>
                    </a:p>
                  </a:txBody>
                  <a:tcPr marL="68580" marR="68580" marT="0" marB="0"/>
                </a:tc>
                <a:tc>
                  <a:txBody>
                    <a:bodyPr/>
                    <a:lstStyle/>
                    <a:p>
                      <a:pPr marL="0" marR="0">
                        <a:lnSpc>
                          <a:spcPct val="107000"/>
                        </a:lnSpc>
                        <a:spcBef>
                          <a:spcPts val="0"/>
                        </a:spcBef>
                        <a:spcAft>
                          <a:spcPts val="0"/>
                        </a:spcAft>
                      </a:pPr>
                      <a:r>
                        <a:rPr lang="en-US" sz="1800" dirty="0">
                          <a:effectLst/>
                        </a:rPr>
                        <a:t> </a:t>
                      </a:r>
                      <a:r>
                        <a:rPr lang="en-US" sz="1800" dirty="0" smtClean="0">
                          <a:effectLst/>
                        </a:rPr>
                        <a:t>medium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231">
                <a:tc>
                  <a:txBody>
                    <a:bodyPr/>
                    <a:lstStyle/>
                    <a:p>
                      <a:pPr marL="0" marR="0">
                        <a:lnSpc>
                          <a:spcPct val="107000"/>
                        </a:lnSpc>
                        <a:spcBef>
                          <a:spcPts val="0"/>
                        </a:spcBef>
                        <a:spcAft>
                          <a:spcPts val="0"/>
                        </a:spcAft>
                      </a:pPr>
                      <a:r>
                        <a:rPr lang="en-US" sz="1800" dirty="0" smtClean="0">
                          <a:solidFill>
                            <a:schemeClr val="tx1"/>
                          </a:solidFill>
                          <a:effectLst/>
                          <a:latin typeface="+mn-lt"/>
                          <a:ea typeface="+mn-ea"/>
                          <a:cs typeface="+mn-cs"/>
                        </a:rPr>
                        <a:t>Acceptable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alpha val="74000"/>
                      </a:srgbClr>
                    </a:solidFill>
                  </a:tcPr>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L2, </a:t>
                      </a:r>
                      <a:r>
                        <a:rPr lang="en-US" sz="1800" dirty="0" err="1">
                          <a:effectLst/>
                        </a:rPr>
                        <a:t>vect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600" dirty="0"/>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L3, </a:t>
                      </a:r>
                      <a:r>
                        <a:rPr lang="en-US" sz="1600" smtClean="0">
                          <a:effectLst/>
                        </a:rPr>
                        <a:t>vect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737">
                <a:tc>
                  <a:txBody>
                    <a:bodyPr/>
                    <a:lstStyle/>
                    <a:p>
                      <a:pPr marL="0" marR="0">
                        <a:lnSpc>
                          <a:spcPct val="107000"/>
                        </a:lnSpc>
                        <a:spcBef>
                          <a:spcPts val="0"/>
                        </a:spcBef>
                        <a:spcAft>
                          <a:spcPts val="0"/>
                        </a:spcAft>
                      </a:pPr>
                      <a:r>
                        <a:rPr lang="en-US" sz="1800" dirty="0">
                          <a:solidFill>
                            <a:schemeClr val="tx1"/>
                          </a:solidFill>
                          <a:effectLst/>
                        </a:rPr>
                        <a:t>Actionable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alpha val="74000"/>
                      </a:srgbClr>
                    </a:solidFill>
                  </a:tcPr>
                </a:tc>
                <a:tc>
                  <a:txBody>
                    <a:bodyPr/>
                    <a:lstStyle/>
                    <a:p>
                      <a:pPr marL="0" marR="0">
                        <a:lnSpc>
                          <a:spcPct val="107000"/>
                        </a:lnSpc>
                        <a:spcBef>
                          <a:spcPts val="0"/>
                        </a:spcBef>
                        <a:spcAft>
                          <a:spcPts val="0"/>
                        </a:spcAft>
                      </a:pPr>
                      <a:r>
                        <a:rPr lang="en-US" sz="1800" dirty="0">
                          <a:effectLst/>
                        </a:rPr>
                        <a:t>L2, </a:t>
                      </a:r>
                      <a:r>
                        <a:rPr lang="en-US" sz="1800" dirty="0" err="1">
                          <a:effectLst/>
                        </a:rPr>
                        <a:t>scal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Ram, </a:t>
                      </a:r>
                      <a:r>
                        <a:rPr lang="en-US" sz="1800" dirty="0" err="1">
                          <a:effectLst/>
                        </a:rPr>
                        <a:t>vect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err="1">
                          <a:effectLst/>
                        </a:rPr>
                        <a:t>Div</a:t>
                      </a:r>
                      <a:r>
                        <a:rPr lang="en-US" sz="1800" dirty="0" smtClean="0">
                          <a:effectLst/>
                        </a:rPr>
                        <a:t>, </a:t>
                      </a:r>
                      <a:r>
                        <a:rPr lang="en-US" sz="1800" dirty="0" err="1" smtClean="0">
                          <a:effectLst/>
                        </a:rPr>
                        <a:t>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SB, </a:t>
                      </a:r>
                      <a:r>
                        <a:rPr lang="en-US" sz="1800" dirty="0" err="1">
                          <a:effectLst/>
                        </a:rPr>
                        <a:t>vect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L3, </a:t>
                      </a:r>
                      <a:r>
                        <a:rPr lang="en-US" sz="1800" dirty="0" err="1">
                          <a:effectLst/>
                        </a:rPr>
                        <a:t>scal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740">
                <a:tc>
                  <a:txBody>
                    <a:bodyPr/>
                    <a:lstStyle/>
                    <a:p>
                      <a:pPr marL="0" marR="0">
                        <a:lnSpc>
                          <a:spcPct val="107000"/>
                        </a:lnSpc>
                        <a:spcBef>
                          <a:spcPts val="0"/>
                        </a:spcBef>
                        <a:spcAft>
                          <a:spcPts val="0"/>
                        </a:spcAft>
                      </a:pPr>
                      <a:r>
                        <a:rPr lang="en-US" sz="1800" dirty="0">
                          <a:solidFill>
                            <a:schemeClr val="tx1"/>
                          </a:solidFill>
                          <a:effectLst/>
                        </a:rPr>
                        <a:t>Concern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800" dirty="0">
                          <a:effectLst/>
                        </a:rPr>
                        <a:t>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Energy, 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E,C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E,C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800" dirty="0">
                          <a:solidFill>
                            <a:schemeClr val="tx1"/>
                          </a:solidFill>
                          <a:effectLst/>
                        </a:rPr>
                        <a:t>Action ideas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nSpc>
                          <a:spcPct val="107000"/>
                        </a:lnSpc>
                        <a:spcBef>
                          <a:spcPts val="0"/>
                        </a:spcBef>
                        <a:spcAft>
                          <a:spcPts val="0"/>
                        </a:spcAft>
                      </a:pPr>
                      <a:r>
                        <a:rPr lang="en-US" sz="1800" dirty="0" err="1">
                          <a:effectLst/>
                        </a:rPr>
                        <a:t>vectorize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US" sz="1800" dirty="0">
                          <a:effectLst/>
                        </a:rPr>
                        <a:t>Block to L3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alpha val="54000"/>
                      </a:srgbClr>
                    </a:solidFill>
                  </a:tcPr>
                </a:tc>
                <a:tc>
                  <a:txBody>
                    <a:bodyPr/>
                    <a:lstStyle/>
                    <a:p>
                      <a:pPr marL="0" marR="0">
                        <a:lnSpc>
                          <a:spcPct val="107000"/>
                        </a:lnSpc>
                        <a:spcBef>
                          <a:spcPts val="0"/>
                        </a:spcBef>
                        <a:spcAft>
                          <a:spcPts val="0"/>
                        </a:spcAft>
                      </a:pPr>
                      <a:r>
                        <a:rPr lang="en-US" sz="1800">
                          <a:effectLst/>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smtClean="0">
                          <a:effectLst/>
                        </a:rPr>
                        <a:t> </a:t>
                      </a:r>
                      <a:r>
                        <a:rPr lang="en-US" sz="1800" baseline="0" dirty="0" err="1" smtClean="0">
                          <a:effectLst/>
                        </a:rPr>
                        <a:t>alg</a:t>
                      </a:r>
                      <a:r>
                        <a:rPr lang="en-US" sz="1800" baseline="0" dirty="0" smtClean="0">
                          <a:effectLst/>
                        </a:rPr>
                        <a:t> /</a:t>
                      </a:r>
                      <a:r>
                        <a:rPr lang="en-US" sz="1800" dirty="0" smtClean="0">
                          <a:effectLst/>
                        </a:rPr>
                        <a:t> </a:t>
                      </a:r>
                      <a:r>
                        <a:rPr lang="en-US" sz="1600" dirty="0" err="1"/>
                        <a:t>vect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nSpc>
                          <a:spcPct val="107000"/>
                        </a:lnSpc>
                        <a:spcBef>
                          <a:spcPts val="0"/>
                        </a:spcBef>
                        <a:spcAft>
                          <a:spcPts val="0"/>
                        </a:spcAft>
                      </a:pPr>
                      <a:r>
                        <a:rPr lang="en-US" sz="1800" dirty="0" smtClean="0">
                          <a:effectLst/>
                        </a:rPr>
                        <a:t>fuse loops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err="1">
                          <a:effectLst/>
                        </a:rPr>
                        <a:t>vectorize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5999">
                <a:tc>
                  <a:txBody>
                    <a:bodyPr/>
                    <a:lstStyle/>
                    <a:p>
                      <a:endParaRPr lang="en-US" sz="1600" dirty="0"/>
                    </a:p>
                  </a:txBody>
                  <a:tcPr marL="68580" marR="68580" marT="0" marB="0">
                    <a:noFill/>
                  </a:tcPr>
                </a:tc>
                <a:tc>
                  <a:txBody>
                    <a:bodyPr/>
                    <a:lstStyle/>
                    <a:p>
                      <a:endParaRPr lang="en-US" sz="1600" dirty="0"/>
                    </a:p>
                  </a:txBody>
                  <a:tcPr marL="68580" marR="68580" marT="0" marB="0"/>
                </a:tc>
                <a:tc>
                  <a:txBody>
                    <a:bodyPr/>
                    <a:lstStyle/>
                    <a:p>
                      <a:endParaRPr lang="en-US" sz="1600" dirty="0"/>
                    </a:p>
                  </a:txBody>
                  <a:tcPr marL="68580" marR="68580" marT="0" marB="0"/>
                </a:tc>
                <a:tc>
                  <a:txBody>
                    <a:bodyPr/>
                    <a:lstStyle/>
                    <a:p>
                      <a:endParaRPr lang="en-US" sz="1600" dirty="0"/>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120362" y="904403"/>
            <a:ext cx="5844023" cy="461665"/>
          </a:xfrm>
          <a:prstGeom prst="rect">
            <a:avLst/>
          </a:prstGeom>
          <a:noFill/>
        </p:spPr>
        <p:txBody>
          <a:bodyPr wrap="square" rtlCol="0">
            <a:spAutoFit/>
          </a:bodyPr>
          <a:lstStyle/>
          <a:p>
            <a:r>
              <a:rPr lang="en-US" sz="2400" b="1" dirty="0" err="1" smtClean="0"/>
              <a:t>Qinstance</a:t>
            </a:r>
            <a:r>
              <a:rPr lang="en-US" sz="2400" b="1" dirty="0" smtClean="0"/>
              <a:t> profile; hierarchy of views</a:t>
            </a:r>
            <a:endParaRPr lang="en-US" sz="2400" b="1" dirty="0"/>
          </a:p>
        </p:txBody>
      </p:sp>
      <p:sp>
        <p:nvSpPr>
          <p:cNvPr id="7" name="Rounded Rectangle 6"/>
          <p:cNvSpPr/>
          <p:nvPr/>
        </p:nvSpPr>
        <p:spPr>
          <a:xfrm>
            <a:off x="198755" y="1765235"/>
            <a:ext cx="1191238" cy="869888"/>
          </a:xfrm>
          <a:prstGeom prst="roundRect">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Measure &amp; display t, ops, E,Q / instance</a:t>
            </a:r>
            <a:endParaRPr lang="en-US" sz="1400" b="1" dirty="0">
              <a:solidFill>
                <a:schemeClr val="tx1"/>
              </a:solidFill>
            </a:endParaRPr>
          </a:p>
        </p:txBody>
      </p:sp>
      <p:sp>
        <p:nvSpPr>
          <p:cNvPr id="8" name="Rounded Rectangle 7"/>
          <p:cNvSpPr/>
          <p:nvPr/>
        </p:nvSpPr>
        <p:spPr>
          <a:xfrm>
            <a:off x="198755" y="2711365"/>
            <a:ext cx="1191238" cy="8698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 Problems &amp;  possible meanings</a:t>
            </a:r>
            <a:endParaRPr lang="en-US" sz="1400" b="1" dirty="0">
              <a:solidFill>
                <a:schemeClr val="tx1"/>
              </a:solidFill>
            </a:endParaRPr>
          </a:p>
        </p:txBody>
      </p:sp>
      <p:sp>
        <p:nvSpPr>
          <p:cNvPr id="9" name="Rounded Rectangle 8"/>
          <p:cNvSpPr/>
          <p:nvPr/>
        </p:nvSpPr>
        <p:spPr>
          <a:xfrm>
            <a:off x="198755" y="3657495"/>
            <a:ext cx="1191238" cy="53770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en-US" sz="1400" b="1" dirty="0" smtClean="0">
                <a:solidFill>
                  <a:schemeClr val="tx1"/>
                </a:solidFill>
              </a:rPr>
              <a:t>. Possible mitigations</a:t>
            </a:r>
            <a:endParaRPr lang="en-US" sz="1400" b="1" dirty="0">
              <a:solidFill>
                <a:schemeClr val="tx1"/>
              </a:solidFill>
            </a:endParaRPr>
          </a:p>
        </p:txBody>
      </p:sp>
      <p:sp>
        <p:nvSpPr>
          <p:cNvPr id="10" name="TextBox 9"/>
          <p:cNvSpPr txBox="1"/>
          <p:nvPr/>
        </p:nvSpPr>
        <p:spPr>
          <a:xfrm>
            <a:off x="89807" y="914627"/>
            <a:ext cx="1435478" cy="584775"/>
          </a:xfrm>
          <a:prstGeom prst="rect">
            <a:avLst/>
          </a:prstGeom>
          <a:solidFill>
            <a:srgbClr val="FFC000"/>
          </a:solidFill>
          <a:ln>
            <a:solidFill>
              <a:srgbClr val="FFC000"/>
            </a:solidFill>
          </a:ln>
        </p:spPr>
        <p:txBody>
          <a:bodyPr wrap="square" rtlCol="0">
            <a:spAutoFit/>
          </a:bodyPr>
          <a:lstStyle/>
          <a:p>
            <a:r>
              <a:rPr lang="en-US" sz="1600" b="1" dirty="0" smtClean="0"/>
              <a:t>Three levels of possible tools</a:t>
            </a:r>
            <a:endParaRPr lang="en-US" sz="1600" b="1" dirty="0"/>
          </a:p>
        </p:txBody>
      </p:sp>
      <p:sp>
        <p:nvSpPr>
          <p:cNvPr id="11" name="Content Placeholder 10"/>
          <p:cNvSpPr>
            <a:spLocks noGrp="1"/>
          </p:cNvSpPr>
          <p:nvPr>
            <p:ph idx="1"/>
          </p:nvPr>
        </p:nvSpPr>
        <p:spPr>
          <a:xfrm>
            <a:off x="198755" y="4373971"/>
            <a:ext cx="5234891" cy="2072053"/>
          </a:xfrm>
        </p:spPr>
        <p:txBody>
          <a:bodyPr>
            <a:normAutofit/>
          </a:bodyPr>
          <a:lstStyle/>
          <a:p>
            <a:pPr marL="0" indent="0">
              <a:buNone/>
            </a:pPr>
            <a:r>
              <a:rPr lang="en-US" sz="2000" b="1" dirty="0" smtClean="0"/>
              <a:t>Codex = &lt;</a:t>
            </a:r>
            <a:r>
              <a:rPr lang="en-US" sz="2000" b="1" dirty="0" err="1" smtClean="0"/>
              <a:t>codelet</a:t>
            </a:r>
            <a:r>
              <a:rPr lang="en-US" sz="2000" b="1" dirty="0" smtClean="0"/>
              <a:t> </a:t>
            </a:r>
            <a:r>
              <a:rPr lang="en-US" sz="2000" b="1" dirty="0" err="1" smtClean="0"/>
              <a:t>i</a:t>
            </a:r>
            <a:r>
              <a:rPr lang="en-US" sz="2000" b="1" dirty="0" smtClean="0"/>
              <a:t>, data set j&gt; </a:t>
            </a:r>
            <a:r>
              <a:rPr lang="en-US" sz="2000" b="1" dirty="0" smtClean="0">
                <a:sym typeface="Wingdings" panose="05000000000000000000" pitchFamily="2" charset="2"/>
              </a:rPr>
              <a:t></a:t>
            </a:r>
            <a:r>
              <a:rPr lang="en-US" sz="2000" b="1" dirty="0" smtClean="0"/>
              <a:t> {</a:t>
            </a:r>
            <a:r>
              <a:rPr lang="en-US" sz="2000" b="1" dirty="0" err="1" smtClean="0"/>
              <a:t>Ci,j</a:t>
            </a:r>
            <a:r>
              <a:rPr lang="en-US" sz="2000" b="1" dirty="0" smtClean="0"/>
              <a:t>}</a:t>
            </a:r>
          </a:p>
          <a:p>
            <a:r>
              <a:rPr lang="en-US" sz="2000" dirty="0" smtClean="0"/>
              <a:t>C1 is partially </a:t>
            </a:r>
            <a:r>
              <a:rPr lang="en-US" sz="2000" dirty="0" err="1" smtClean="0"/>
              <a:t>vectorized</a:t>
            </a:r>
            <a:r>
              <a:rPr lang="en-US" sz="2000" dirty="0" smtClean="0"/>
              <a:t>, small D, many calls</a:t>
            </a:r>
          </a:p>
          <a:p>
            <a:r>
              <a:rPr lang="en-US" sz="2000" dirty="0" smtClean="0"/>
              <a:t>C2 is </a:t>
            </a:r>
            <a:r>
              <a:rPr lang="en-US" sz="2000" dirty="0" err="1" smtClean="0"/>
              <a:t>vectorized</a:t>
            </a:r>
            <a:r>
              <a:rPr lang="en-US" sz="2000" dirty="0" smtClean="0"/>
              <a:t>, large D</a:t>
            </a:r>
          </a:p>
          <a:p>
            <a:r>
              <a:rPr lang="en-US" sz="2000" dirty="0" smtClean="0"/>
              <a:t>C3 is scalar</a:t>
            </a:r>
          </a:p>
          <a:p>
            <a:r>
              <a:rPr lang="en-US" sz="2000" dirty="0" smtClean="0"/>
              <a:t>C5 is scalar; can div be changed?</a:t>
            </a:r>
            <a:endParaRPr lang="en-US" sz="2000" dirty="0"/>
          </a:p>
        </p:txBody>
      </p:sp>
      <p:sp>
        <p:nvSpPr>
          <p:cNvPr id="13" name="TextBox 12"/>
          <p:cNvSpPr txBox="1"/>
          <p:nvPr/>
        </p:nvSpPr>
        <p:spPr>
          <a:xfrm>
            <a:off x="4309987" y="4304136"/>
            <a:ext cx="8326317" cy="1938992"/>
          </a:xfrm>
          <a:prstGeom prst="rect">
            <a:avLst/>
          </a:prstGeom>
          <a:noFill/>
        </p:spPr>
        <p:txBody>
          <a:bodyPr wrap="square" rtlCol="0">
            <a:spAutoFit/>
          </a:bodyPr>
          <a:lstStyle/>
          <a:p>
            <a:r>
              <a:rPr lang="en-US" sz="2400" dirty="0" smtClean="0"/>
              <a:t>            </a:t>
            </a:r>
            <a:r>
              <a:rPr lang="en-US" sz="2400" b="1" dirty="0" smtClean="0"/>
              <a:t> Colors represent lumps in profile 25.5%t</a:t>
            </a:r>
          </a:p>
          <a:p>
            <a:r>
              <a:rPr lang="en-US" sz="2400" dirty="0"/>
              <a:t>	</a:t>
            </a:r>
            <a:r>
              <a:rPr lang="en-US" sz="2400" dirty="0" smtClean="0"/>
              <a:t>     Dismiss 6.5%</a:t>
            </a:r>
          </a:p>
          <a:p>
            <a:r>
              <a:rPr lang="en-US" sz="2400" dirty="0"/>
              <a:t>	</a:t>
            </a:r>
            <a:r>
              <a:rPr lang="en-US" sz="2400" dirty="0" smtClean="0"/>
              <a:t>     Target  19% (likely success for half or more?)</a:t>
            </a:r>
          </a:p>
          <a:p>
            <a:r>
              <a:rPr lang="en-US" sz="2400" dirty="0"/>
              <a:t>	</a:t>
            </a:r>
            <a:r>
              <a:rPr lang="en-US" sz="2400" dirty="0" smtClean="0"/>
              <a:t>	Expert developer gets 16.5%</a:t>
            </a:r>
          </a:p>
          <a:p>
            <a:r>
              <a:rPr lang="en-US" sz="2400" dirty="0"/>
              <a:t>	</a:t>
            </a:r>
            <a:r>
              <a:rPr lang="en-US" sz="2400" dirty="0" smtClean="0"/>
              <a:t>	</a:t>
            </a:r>
            <a:r>
              <a:rPr lang="en-US" sz="2400" dirty="0"/>
              <a:t>U</a:t>
            </a:r>
            <a:r>
              <a:rPr lang="en-US" sz="2400" dirty="0" smtClean="0"/>
              <a:t>ser gets 2.5% (or more if willing to recompile)</a:t>
            </a:r>
            <a:endParaRPr lang="en-US" sz="2400" dirty="0"/>
          </a:p>
        </p:txBody>
      </p:sp>
      <p:sp>
        <p:nvSpPr>
          <p:cNvPr id="14" name="TextBox 13"/>
          <p:cNvSpPr txBox="1"/>
          <p:nvPr/>
        </p:nvSpPr>
        <p:spPr>
          <a:xfrm>
            <a:off x="163280" y="6326004"/>
            <a:ext cx="11560629" cy="461665"/>
          </a:xfrm>
          <a:prstGeom prst="rect">
            <a:avLst/>
          </a:prstGeom>
          <a:solidFill>
            <a:srgbClr val="92D050"/>
          </a:solidFill>
        </p:spPr>
        <p:txBody>
          <a:bodyPr wrap="square" rtlCol="0">
            <a:spAutoFit/>
          </a:bodyPr>
          <a:lstStyle/>
          <a:p>
            <a:r>
              <a:rPr lang="en-US" sz="2400" dirty="0" smtClean="0"/>
              <a:t>Analysis of </a:t>
            </a:r>
            <a:r>
              <a:rPr lang="en-US" sz="2400" dirty="0" err="1" smtClean="0"/>
              <a:t>Qinst</a:t>
            </a:r>
            <a:r>
              <a:rPr lang="en-US" sz="2400" dirty="0" smtClean="0"/>
              <a:t> prof can lead to fixes by type: less user work, higher likelihood of success</a:t>
            </a:r>
            <a:endParaRPr lang="en-US" sz="2400" dirty="0"/>
          </a:p>
        </p:txBody>
      </p:sp>
    </p:spTree>
    <p:extLst>
      <p:ext uri="{BB962C8B-B14F-4D97-AF65-F5344CB8AC3E}">
        <p14:creationId xmlns:p14="http://schemas.microsoft.com/office/powerpoint/2010/main" val="3207240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18463</TotalTime>
  <Words>2500</Words>
  <Application>Microsoft Office PowerPoint</Application>
  <PresentationFormat>Widescreen</PresentationFormat>
  <Paragraphs>649</Paragraphs>
  <Slides>36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6" baseType="lpstr">
      <vt:lpstr>Arial</vt:lpstr>
      <vt:lpstr>Calibri</vt:lpstr>
      <vt:lpstr>Calibri Light</vt:lpstr>
      <vt:lpstr>DejaVu Sans</vt:lpstr>
      <vt:lpstr>Times New Roman</vt:lpstr>
      <vt:lpstr>Wingdings</vt:lpstr>
      <vt:lpstr>Office Theme</vt:lpstr>
      <vt:lpstr>Acrobat Document</vt:lpstr>
      <vt:lpstr>Feuille de calcul</vt:lpstr>
      <vt:lpstr>Microsoft Excel Worksheet</vt:lpstr>
      <vt:lpstr>Okawa Symposium 2018  Solvable Challenges</vt:lpstr>
      <vt:lpstr>Essence of understanding computer systems </vt:lpstr>
      <vt:lpstr>Overview: Improving developer tool value</vt:lpstr>
      <vt:lpstr>Outline of talk</vt:lpstr>
      <vt:lpstr>Computational Quality (Q) definitions</vt:lpstr>
      <vt:lpstr>A. Where to start in HW/SW/arch analyses</vt:lpstr>
      <vt:lpstr>Profiling potential: Tprof +</vt:lpstr>
      <vt:lpstr>OneView profile of Yales2 CFD – 3D_cylinder</vt:lpstr>
      <vt:lpstr>Profiling potential – execution instance quality</vt:lpstr>
      <vt:lpstr>To overcome gaps we need new ‘micro’scopes</vt:lpstr>
      <vt:lpstr>Node-level energy model, per instruction</vt:lpstr>
      <vt:lpstr>Summary of HW/SW/arch analysis </vt:lpstr>
      <vt:lpstr>B.  Acting on Qprof results interactively</vt:lpstr>
      <vt:lpstr>Vector potential VP3, ignoring semantics</vt:lpstr>
      <vt:lpstr>PowerPoint Presentation</vt:lpstr>
      <vt:lpstr>Max C/E s.t. Wlimit using 12 core HSW, NR codelets @2.3 GHz</vt:lpstr>
      <vt:lpstr>C. Status of technical system performance / last 10 years</vt:lpstr>
      <vt:lpstr>SPEC-FP performance progress in past decade</vt:lpstr>
      <vt:lpstr>More realistic view of SPEC vs “Peak” – 10 year span </vt:lpstr>
      <vt:lpstr>SPEC optimized vs. baseline</vt:lpstr>
      <vt:lpstr>ACM Bell HPC winners/10 years</vt:lpstr>
      <vt:lpstr>D. HW/SW Codesign Options</vt:lpstr>
      <vt:lpstr>PC use of application types by i3, i5, i7 processors   50 M Sony Vaiocare systems WW (~2010 to end of Sony PCs)</vt:lpstr>
      <vt:lpstr>CPU type usage vs. % installed base, for several app types</vt:lpstr>
      <vt:lpstr>CAPE measurement and modeling</vt:lpstr>
      <vt:lpstr>Intel Control Unit diagram </vt:lpstr>
      <vt:lpstr>Many model uses</vt:lpstr>
      <vt:lpstr>Policy-driven codesign – find rate-outliers  special HW</vt:lpstr>
      <vt:lpstr>Summary: 6 Solvable Challenges </vt:lpstr>
      <vt:lpstr>References Wong, D, Vincent Palomares, Emmanuel Oseret, Zakaria Bendifallah, Mathieu Tribalat, William Jalby, David Kuck, “VP3: A vectorization potential performance prototype,” ACM WPMVP, 2015        VP3   Rashid, Al, Bijan Arbab, Bob Kuhn, David J. Kuck, “Purchase vs. Usage: PC Perspective,”IISWC15, IEEE Conf. on Workload Characterization, Sept. 2015.         PC Measurements   Palomares, Vincent, David C. Wong, David J. Kuck, William Jalby, “Evaluating OoO engine limitations using uop flow simulation,” 9th Parallel Tools Workshop, Sept. 2015, Dresden, publisher Springer, 2016.    UFS   Mazouz, Abdelhafid, David C. Wong, David Kuck, William Jalby, “An Incremental Methodology for Energy Measurement and Modeling,” ACM ICPE, International Conference on Performance Engineering, 2017     Energy model   William Jalby, David Kuck, Alan Malony, Michel Masella, Mihail Popov, Abdelhafid Mazouz, Long and Winding Road Towards Efficient High-performance Computing, invited paper for IEEE Proceedings, special issue on HPC, 2018.    HPC overview  David J. Kuck,  “The structure of computers and computations,”  Wiley, 1978    Capacity model  David C. Wong, Vincent Palomares, Aleksandre Vardoshvili, Emmanuel Oseret, Vish Viswanathan, William Jalby, David J. Kuck, “Measuring and Modeling CPU Bandwidth, Latency and Dependence Performance Limiters,” in preparation    CAPE System</vt:lpstr>
      <vt:lpstr>Backup foils</vt:lpstr>
      <vt:lpstr>B.- 4. Qprof analysis of some OpenCV codelets</vt:lpstr>
      <vt:lpstr>C. -2. PCOQ policy C/E vs. RTH for NR vector codelets    4-core, package measurements, L3 data, C/E(PCOQ) = C/E(DVFS) +20-30% </vt:lpstr>
      <vt:lpstr>D. -5. SoC candidates: Low node saturation CFD (YALES2)</vt:lpstr>
      <vt:lpstr>SPEC MPI PERFORMANCE PROGRESS: LAST 4 YEARS</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Kuck, David</dc:creator>
  <cp:lastModifiedBy>Kuck, David</cp:lastModifiedBy>
  <cp:revision>214</cp:revision>
  <cp:lastPrinted>2018-02-17T01:24:00Z</cp:lastPrinted>
  <dcterms:created xsi:type="dcterms:W3CDTF">2018-02-04T18:14:23Z</dcterms:created>
  <dcterms:modified xsi:type="dcterms:W3CDTF">2018-02-18T21:24:49Z</dcterms:modified>
</cp:coreProperties>
</file>